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73" r:id="rId4"/>
    <p:sldId id="292" r:id="rId5"/>
    <p:sldId id="274" r:id="rId6"/>
    <p:sldId id="269" r:id="rId7"/>
    <p:sldId id="291" r:id="rId8"/>
    <p:sldId id="275" r:id="rId9"/>
    <p:sldId id="271" r:id="rId10"/>
    <p:sldId id="277" r:id="rId11"/>
    <p:sldId id="290" r:id="rId12"/>
    <p:sldId id="278" r:id="rId13"/>
    <p:sldId id="276" r:id="rId14"/>
    <p:sldId id="288" r:id="rId15"/>
    <p:sldId id="289" r:id="rId16"/>
    <p:sldId id="295" r:id="rId17"/>
    <p:sldId id="279" r:id="rId18"/>
    <p:sldId id="298" r:id="rId19"/>
    <p:sldId id="287" r:id="rId20"/>
    <p:sldId id="280" r:id="rId21"/>
    <p:sldId id="294" r:id="rId22"/>
    <p:sldId id="286" r:id="rId23"/>
    <p:sldId id="281" r:id="rId24"/>
    <p:sldId id="261" r:id="rId25"/>
    <p:sldId id="285" r:id="rId26"/>
    <p:sldId id="282" r:id="rId27"/>
    <p:sldId id="293" r:id="rId28"/>
    <p:sldId id="284" r:id="rId29"/>
    <p:sldId id="283" r:id="rId30"/>
    <p:sldId id="260" r:id="rId31"/>
    <p:sldId id="299" r:id="rId32"/>
    <p:sldId id="300" r:id="rId33"/>
    <p:sldId id="301" r:id="rId34"/>
    <p:sldId id="302" r:id="rId35"/>
    <p:sldId id="303" r:id="rId36"/>
    <p:sldId id="296" r:id="rId37"/>
    <p:sldId id="304" r:id="rId38"/>
    <p:sldId id="319" r:id="rId39"/>
    <p:sldId id="305" r:id="rId40"/>
    <p:sldId id="306" r:id="rId41"/>
    <p:sldId id="297" r:id="rId42"/>
    <p:sldId id="307" r:id="rId43"/>
    <p:sldId id="318" r:id="rId44"/>
    <p:sldId id="311" r:id="rId45"/>
    <p:sldId id="312" r:id="rId46"/>
    <p:sldId id="313" r:id="rId47"/>
    <p:sldId id="314" r:id="rId48"/>
    <p:sldId id="315" r:id="rId49"/>
    <p:sldId id="316"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89" d="100"/>
          <a:sy n="89" d="100"/>
        </p:scale>
        <p:origin x="102"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12800" y="533400"/>
            <a:ext cx="10363200" cy="1143000"/>
          </a:xfrm>
        </p:spPr>
        <p:txBody>
          <a:bodyPr/>
          <a:lstStyle>
            <a:lvl1pPr algn="l">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812800" y="2057400"/>
            <a:ext cx="9347200" cy="685800"/>
          </a:xfrm>
        </p:spPr>
        <p:txBody>
          <a:bodyPr/>
          <a:lstStyle>
            <a:lvl1pPr marL="0" indent="0">
              <a:buFontTx/>
              <a:buNone/>
              <a:defRPr/>
            </a:lvl1pPr>
          </a:lstStyle>
          <a:p>
            <a:pPr lvl="0"/>
            <a:r>
              <a:rPr lang="en-US" altLang="en-US" noProof="0" smtClean="0"/>
              <a:t>Click to edit Master subtitle style</a:t>
            </a:r>
          </a:p>
        </p:txBody>
      </p:sp>
      <p:sp>
        <p:nvSpPr>
          <p:cNvPr id="5124" name="Rectangle 4"/>
          <p:cNvSpPr>
            <a:spLocks noGrp="1" noChangeArrowheads="1"/>
          </p:cNvSpPr>
          <p:nvPr>
            <p:ph type="dt" sz="half" idx="2"/>
          </p:nvPr>
        </p:nvSpPr>
        <p:spPr>
          <a:xfrm>
            <a:off x="406400" y="6400800"/>
            <a:ext cx="2540000" cy="457200"/>
          </a:xfrm>
        </p:spPr>
        <p:txBody>
          <a:bodyPr/>
          <a:lstStyle>
            <a:lvl1pPr>
              <a:defRPr/>
            </a:lvl1pPr>
          </a:lstStyle>
          <a:p>
            <a:fld id="{8CECB6A3-3072-4433-B6FE-AE92AC0C326F}" type="datetimeFigureOut">
              <a:rPr lang="en-US" smtClean="0"/>
              <a:t>8/3/2015</a:t>
            </a:fld>
            <a:endParaRPr lang="en-US"/>
          </a:p>
        </p:txBody>
      </p:sp>
      <p:sp>
        <p:nvSpPr>
          <p:cNvPr id="5125" name="Rectangle 5"/>
          <p:cNvSpPr>
            <a:spLocks noGrp="1" noChangeArrowheads="1"/>
          </p:cNvSpPr>
          <p:nvPr>
            <p:ph type="ftr" sz="quarter" idx="3"/>
          </p:nvPr>
        </p:nvSpPr>
        <p:spPr>
          <a:xfrm>
            <a:off x="4673600" y="6400800"/>
            <a:ext cx="38608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9245600" y="6400800"/>
            <a:ext cx="2540000" cy="457200"/>
          </a:xfrm>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389660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CECB6A3-3072-4433-B6FE-AE92AC0C326F}" type="datetimeFigureOut">
              <a:rPr lang="en-US" smtClean="0"/>
              <a:t>8/3/2015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34891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ECB6A3-3072-4433-B6FE-AE92AC0C326F}" type="datetimeFigureOut">
              <a:rPr lang="en-US" smtClean="0"/>
              <a:t>8/3/2015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328306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28600"/>
            <a:ext cx="26670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228600"/>
            <a:ext cx="7797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ECB6A3-3072-4433-B6FE-AE92AC0C326F}" type="datetimeFigureOut">
              <a:rPr lang="en-US" smtClean="0"/>
              <a:t>8/3/2015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392929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0764" y="228600"/>
            <a:ext cx="10751126"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336800" y="1524000"/>
            <a:ext cx="9448800" cy="4276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
        <p:nvSpPr>
          <p:cNvPr id="7" name="Rectangle 6"/>
          <p:cNvSpPr/>
          <p:nvPr userDrawn="1"/>
        </p:nvSpPr>
        <p:spPr>
          <a:xfrm>
            <a:off x="1970930" y="6216134"/>
            <a:ext cx="4226670" cy="523220"/>
          </a:xfrm>
          <a:prstGeom prst="rect">
            <a:avLst/>
          </a:prstGeom>
        </p:spPr>
        <p:txBody>
          <a:bodyPr wrap="none">
            <a:spAutoFit/>
          </a:bodyPr>
          <a:lstStyle/>
          <a:p>
            <a:r>
              <a:rPr lang="en-US" sz="1400" dirty="0" smtClean="0">
                <a:solidFill>
                  <a:schemeClr val="accent5">
                    <a:lumMod val="20000"/>
                    <a:lumOff val="80000"/>
                  </a:schemeClr>
                </a:solidFill>
              </a:rPr>
              <a:t>Junior</a:t>
            </a:r>
            <a:r>
              <a:rPr lang="en-US" sz="1400" baseline="0" dirty="0" smtClean="0">
                <a:solidFill>
                  <a:schemeClr val="accent5">
                    <a:lumMod val="20000"/>
                    <a:lumOff val="80000"/>
                  </a:schemeClr>
                </a:solidFill>
              </a:rPr>
              <a:t> League of Tampa Children’s Literacy Project</a:t>
            </a:r>
          </a:p>
          <a:p>
            <a:r>
              <a:rPr lang="en-US" sz="1400" dirty="0" smtClean="0">
                <a:solidFill>
                  <a:schemeClr val="accent5">
                    <a:lumMod val="20000"/>
                    <a:lumOff val="80000"/>
                  </a:schemeClr>
                </a:solidFill>
              </a:rPr>
              <a:t>www.jltampa.org/childrens-literacy</a:t>
            </a:r>
            <a:endParaRPr lang="en-US" sz="1400" dirty="0">
              <a:solidFill>
                <a:schemeClr val="accent5">
                  <a:lumMod val="20000"/>
                  <a:lumOff val="80000"/>
                </a:scheme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17600" cy="1117600"/>
          </a:xfrm>
          <a:prstGeom prst="rect">
            <a:avLst/>
          </a:prstGeom>
        </p:spPr>
      </p:pic>
    </p:spTree>
    <p:extLst>
      <p:ext uri="{BB962C8B-B14F-4D97-AF65-F5344CB8AC3E}">
        <p14:creationId xmlns:p14="http://schemas.microsoft.com/office/powerpoint/2010/main" val="506971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1466" y="550332"/>
            <a:ext cx="9567333" cy="5367867"/>
          </a:xfrm>
        </p:spPr>
        <p:txBody>
          <a:bodyPr/>
          <a:lstStyle>
            <a:lvl1pPr marL="0" indent="0">
              <a:buNone/>
              <a:defRPr>
                <a:solidFill>
                  <a:schemeClr val="accent2">
                    <a:lumMod val="20000"/>
                    <a:lumOff val="8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Rectangle 6"/>
          <p:cNvSpPr/>
          <p:nvPr userDrawn="1"/>
        </p:nvSpPr>
        <p:spPr>
          <a:xfrm>
            <a:off x="1970930" y="6216134"/>
            <a:ext cx="4226670" cy="523220"/>
          </a:xfrm>
          <a:prstGeom prst="rect">
            <a:avLst/>
          </a:prstGeom>
        </p:spPr>
        <p:txBody>
          <a:bodyPr wrap="none">
            <a:spAutoFit/>
          </a:bodyPr>
          <a:lstStyle/>
          <a:p>
            <a:r>
              <a:rPr lang="en-US" sz="1400" dirty="0" smtClean="0">
                <a:solidFill>
                  <a:schemeClr val="accent5">
                    <a:lumMod val="20000"/>
                    <a:lumOff val="80000"/>
                  </a:schemeClr>
                </a:solidFill>
              </a:rPr>
              <a:t>Junior</a:t>
            </a:r>
            <a:r>
              <a:rPr lang="en-US" sz="1400" baseline="0" dirty="0" smtClean="0">
                <a:solidFill>
                  <a:schemeClr val="accent5">
                    <a:lumMod val="20000"/>
                    <a:lumOff val="80000"/>
                  </a:schemeClr>
                </a:solidFill>
              </a:rPr>
              <a:t> League of Tampa Children’s Literacy Project</a:t>
            </a:r>
          </a:p>
          <a:p>
            <a:r>
              <a:rPr lang="en-US" sz="1400" dirty="0" smtClean="0">
                <a:solidFill>
                  <a:schemeClr val="accent5">
                    <a:lumMod val="20000"/>
                    <a:lumOff val="80000"/>
                  </a:schemeClr>
                </a:solidFill>
              </a:rPr>
              <a:t>www.jltampa.org/childrens-literacy</a:t>
            </a:r>
            <a:endParaRPr lang="en-US" sz="1400" dirty="0">
              <a:solidFill>
                <a:schemeClr val="accent5">
                  <a:lumMod val="20000"/>
                  <a:lumOff val="80000"/>
                </a:scheme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17600" cy="1117600"/>
          </a:xfrm>
          <a:prstGeom prst="rect">
            <a:avLst/>
          </a:prstGeom>
        </p:spPr>
      </p:pic>
    </p:spTree>
    <p:extLst>
      <p:ext uri="{BB962C8B-B14F-4D97-AF65-F5344CB8AC3E}">
        <p14:creationId xmlns:p14="http://schemas.microsoft.com/office/powerpoint/2010/main" val="1356725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CECB6A3-3072-4433-B6FE-AE92AC0C326F}" type="datetimeFigureOut">
              <a:rPr lang="en-US" smtClean="0"/>
              <a:t>8/3/2015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2978031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36800" y="1524000"/>
            <a:ext cx="462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62800" y="1524000"/>
            <a:ext cx="462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CECB6A3-3072-4433-B6FE-AE92AC0C326F}" type="datetimeFigureOut">
              <a:rPr lang="en-US" smtClean="0"/>
              <a:t>8/3/2015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139799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CECB6A3-3072-4433-B6FE-AE92AC0C326F}" type="datetimeFigureOut">
              <a:rPr lang="en-US" smtClean="0"/>
              <a:t>8/3/2015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98981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CECB6A3-3072-4433-B6FE-AE92AC0C326F}" type="datetimeFigureOut">
              <a:rPr lang="en-US" smtClean="0"/>
              <a:t>8/3/2015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1941398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CECB6A3-3072-4433-B6FE-AE92AC0C326F}" type="datetimeFigureOut">
              <a:rPr lang="en-US" smtClean="0"/>
              <a:t>8/3/2015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269017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CECB6A3-3072-4433-B6FE-AE92AC0C326F}" type="datetimeFigureOut">
              <a:rPr lang="en-US" smtClean="0"/>
              <a:t>8/3/2015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390453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7600" y="228600"/>
            <a:ext cx="1016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36800" y="1524000"/>
            <a:ext cx="9448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336800" y="6400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mn-lt"/>
              </a:defRPr>
            </a:lvl1pPr>
          </a:lstStyle>
          <a:p>
            <a:fld id="{8CECB6A3-3072-4433-B6FE-AE92AC0C326F}" type="datetimeFigureOut">
              <a:rPr lang="en-US" smtClean="0"/>
              <a:t>8/3/2015</a:t>
            </a:fld>
            <a:endParaRPr lang="en-US"/>
          </a:p>
        </p:txBody>
      </p:sp>
      <p:sp>
        <p:nvSpPr>
          <p:cNvPr id="1029" name="Rectangle 5"/>
          <p:cNvSpPr>
            <a:spLocks noGrp="1" noChangeArrowheads="1"/>
          </p:cNvSpPr>
          <p:nvPr>
            <p:ph type="ftr" sz="quarter" idx="3"/>
          </p:nvPr>
        </p:nvSpPr>
        <p:spPr bwMode="auto">
          <a:xfrm>
            <a:off x="5755218" y="6400800"/>
            <a:ext cx="27791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defRPr>
            </a:lvl1pPr>
          </a:lstStyle>
          <a:p>
            <a:endParaRPr lang="en-US"/>
          </a:p>
        </p:txBody>
      </p:sp>
      <p:sp>
        <p:nvSpPr>
          <p:cNvPr id="1030" name="Rectangle 6"/>
          <p:cNvSpPr>
            <a:spLocks noGrp="1" noChangeArrowheads="1"/>
          </p:cNvSpPr>
          <p:nvPr>
            <p:ph type="sldNum" sz="quarter" idx="4"/>
          </p:nvPr>
        </p:nvSpPr>
        <p:spPr bwMode="auto">
          <a:xfrm>
            <a:off x="9956800" y="6400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defRPr>
            </a:lvl1pPr>
          </a:lstStyle>
          <a:p>
            <a:fld id="{826428CF-62E2-4F29-8FBC-09C427154A47}" type="slidenum">
              <a:rPr lang="en-US" smtClean="0"/>
              <a:t>‹#›</a:t>
            </a:fld>
            <a:endParaRPr lang="en-US"/>
          </a:p>
        </p:txBody>
      </p:sp>
    </p:spTree>
    <p:extLst>
      <p:ext uri="{BB962C8B-B14F-4D97-AF65-F5344CB8AC3E}">
        <p14:creationId xmlns:p14="http://schemas.microsoft.com/office/powerpoint/2010/main" val="1898648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1" fontAlgn="base" hangingPunct="1">
        <a:spcBef>
          <a:spcPct val="0"/>
        </a:spcBef>
        <a:spcAft>
          <a:spcPct val="0"/>
        </a:spcAft>
        <a:defRPr sz="4400" kern="1200">
          <a:solidFill>
            <a:srgbClr val="FFFFFF"/>
          </a:solidFill>
          <a:latin typeface="+mj-lt"/>
          <a:ea typeface="+mj-ea"/>
          <a:cs typeface="+mj-cs"/>
        </a:defRPr>
      </a:lvl1pPr>
      <a:lvl2pPr algn="ctr" rtl="0" eaLnBrk="1" fontAlgn="base" hangingPunct="1">
        <a:spcBef>
          <a:spcPct val="0"/>
        </a:spcBef>
        <a:spcAft>
          <a:spcPct val="0"/>
        </a:spcAft>
        <a:defRPr sz="4400">
          <a:solidFill>
            <a:srgbClr val="FFFFFF"/>
          </a:solidFill>
          <a:latin typeface="Arial" panose="020B0604020202020204" pitchFamily="34" charset="0"/>
        </a:defRPr>
      </a:lvl2pPr>
      <a:lvl3pPr algn="ctr" rtl="0" eaLnBrk="1" fontAlgn="base" hangingPunct="1">
        <a:spcBef>
          <a:spcPct val="0"/>
        </a:spcBef>
        <a:spcAft>
          <a:spcPct val="0"/>
        </a:spcAft>
        <a:defRPr sz="4400">
          <a:solidFill>
            <a:srgbClr val="FFFFFF"/>
          </a:solidFill>
          <a:latin typeface="Arial" panose="020B0604020202020204" pitchFamily="34" charset="0"/>
        </a:defRPr>
      </a:lvl3pPr>
      <a:lvl4pPr algn="ctr" rtl="0" eaLnBrk="1" fontAlgn="base" hangingPunct="1">
        <a:spcBef>
          <a:spcPct val="0"/>
        </a:spcBef>
        <a:spcAft>
          <a:spcPct val="0"/>
        </a:spcAft>
        <a:defRPr sz="4400">
          <a:solidFill>
            <a:srgbClr val="FFFFFF"/>
          </a:solidFill>
          <a:latin typeface="Arial" panose="020B0604020202020204" pitchFamily="34" charset="0"/>
        </a:defRPr>
      </a:lvl4pPr>
      <a:lvl5pPr algn="ctr" rtl="0" eaLnBrk="1" fontAlgn="base" hangingPunct="1">
        <a:spcBef>
          <a:spcPct val="0"/>
        </a:spcBef>
        <a:spcAft>
          <a:spcPct val="0"/>
        </a:spcAft>
        <a:defRPr sz="4400">
          <a:solidFill>
            <a:srgbClr val="FFFFFF"/>
          </a:solidFill>
          <a:latin typeface="Arial" panose="020B0604020202020204" pitchFamily="34" charset="0"/>
        </a:defRPr>
      </a:lvl5pPr>
      <a:lvl6pPr marL="457200" algn="ctr" rtl="0" eaLnBrk="1" fontAlgn="base" hangingPunct="1">
        <a:spcBef>
          <a:spcPct val="0"/>
        </a:spcBef>
        <a:spcAft>
          <a:spcPct val="0"/>
        </a:spcAft>
        <a:defRPr sz="4400">
          <a:solidFill>
            <a:srgbClr val="FFFFFF"/>
          </a:solidFill>
          <a:latin typeface="Arial" panose="020B0604020202020204" pitchFamily="34" charset="0"/>
        </a:defRPr>
      </a:lvl6pPr>
      <a:lvl7pPr marL="914400" algn="ctr" rtl="0" eaLnBrk="1" fontAlgn="base" hangingPunct="1">
        <a:spcBef>
          <a:spcPct val="0"/>
        </a:spcBef>
        <a:spcAft>
          <a:spcPct val="0"/>
        </a:spcAft>
        <a:defRPr sz="4400">
          <a:solidFill>
            <a:srgbClr val="FFFFFF"/>
          </a:solidFill>
          <a:latin typeface="Arial" panose="020B0604020202020204" pitchFamily="34" charset="0"/>
        </a:defRPr>
      </a:lvl7pPr>
      <a:lvl8pPr marL="1371600" algn="ctr" rtl="0" eaLnBrk="1" fontAlgn="base" hangingPunct="1">
        <a:spcBef>
          <a:spcPct val="0"/>
        </a:spcBef>
        <a:spcAft>
          <a:spcPct val="0"/>
        </a:spcAft>
        <a:defRPr sz="4400">
          <a:solidFill>
            <a:srgbClr val="FFFFFF"/>
          </a:solidFill>
          <a:latin typeface="Arial" panose="020B0604020202020204" pitchFamily="34" charset="0"/>
        </a:defRPr>
      </a:lvl8pPr>
      <a:lvl9pPr marL="1828800" algn="ctr" rtl="0" eaLnBrk="1" fontAlgn="base" hangingPunct="1">
        <a:spcBef>
          <a:spcPct val="0"/>
        </a:spcBef>
        <a:spcAft>
          <a:spcPct val="0"/>
        </a:spcAft>
        <a:defRPr sz="4400">
          <a:solidFill>
            <a:srgbClr val="FFFFFF"/>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FFFFFF"/>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FFFFFF"/>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FFFFFF"/>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www.goodreads.com/author/show/1244.Mark_Twai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goodreads.com/author/show/1970104.Donalyn_Miller"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533400"/>
            <a:ext cx="11171382" cy="2534540"/>
          </a:xfrm>
        </p:spPr>
        <p:txBody>
          <a:bodyPr/>
          <a:lstStyle/>
          <a:p>
            <a:r>
              <a:rPr lang="en-US" dirty="0" smtClean="0">
                <a:solidFill>
                  <a:schemeClr val="accent2">
                    <a:lumMod val="20000"/>
                    <a:lumOff val="80000"/>
                  </a:schemeClr>
                </a:solidFill>
              </a:rPr>
              <a:t>Children’s Literacy Project</a:t>
            </a:r>
            <a:br>
              <a:rPr lang="en-US" dirty="0" smtClean="0">
                <a:solidFill>
                  <a:schemeClr val="accent2">
                    <a:lumMod val="20000"/>
                    <a:lumOff val="80000"/>
                  </a:schemeClr>
                </a:solidFill>
              </a:rPr>
            </a:br>
            <a:r>
              <a:rPr lang="en-US" dirty="0"/>
              <a:t/>
            </a:r>
            <a:br>
              <a:rPr lang="en-US" dirty="0"/>
            </a:br>
            <a:r>
              <a:rPr lang="en-US" dirty="0" smtClean="0"/>
              <a:t>Quotes and Quiz</a:t>
            </a:r>
            <a:endParaRPr lang="en-US" dirty="0"/>
          </a:p>
        </p:txBody>
      </p:sp>
      <p:sp>
        <p:nvSpPr>
          <p:cNvPr id="3" name="Subtitle 2"/>
          <p:cNvSpPr>
            <a:spLocks noGrp="1"/>
          </p:cNvSpPr>
          <p:nvPr>
            <p:ph type="subTitle" idx="1"/>
          </p:nvPr>
        </p:nvSpPr>
        <p:spPr>
          <a:xfrm>
            <a:off x="244762" y="5950527"/>
            <a:ext cx="9826625" cy="685800"/>
          </a:xfrm>
        </p:spPr>
        <p:txBody>
          <a:bodyPr/>
          <a:lstStyle/>
          <a:p>
            <a:r>
              <a:rPr lang="en-US" dirty="0">
                <a:solidFill>
                  <a:schemeClr val="accent5">
                    <a:lumMod val="20000"/>
                    <a:lumOff val="80000"/>
                  </a:schemeClr>
                </a:solidFill>
              </a:rPr>
              <a:t>Junior League of </a:t>
            </a:r>
            <a:r>
              <a:rPr lang="en-US" dirty="0" smtClean="0">
                <a:solidFill>
                  <a:schemeClr val="accent5">
                    <a:lumMod val="20000"/>
                    <a:lumOff val="80000"/>
                  </a:schemeClr>
                </a:solidFill>
              </a:rPr>
              <a:t>Tampa</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2322894970"/>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a class of 20 students, few if any teachers can find even 5 minutes of time in a day to devote to reading with each student</a:t>
            </a:r>
            <a:r>
              <a:rPr lang="en-US" dirty="0" smtClean="0"/>
              <a:t>.</a:t>
            </a:r>
            <a:endParaRPr lang="en-US" sz="2400" dirty="0" smtClean="0"/>
          </a:p>
          <a:p>
            <a:endParaRPr lang="en-US" sz="2400" dirty="0"/>
          </a:p>
          <a:p>
            <a:pPr algn="r"/>
            <a:r>
              <a:rPr lang="en-US" sz="2400" dirty="0" smtClean="0"/>
              <a:t>Dr. M.J. Adams</a:t>
            </a:r>
            <a:r>
              <a:rPr lang="en-US" sz="2400" dirty="0"/>
              <a:t>, </a:t>
            </a:r>
            <a:r>
              <a:rPr lang="en-US" sz="2400" dirty="0" smtClean="0"/>
              <a:t>2002</a:t>
            </a:r>
          </a:p>
          <a:p>
            <a:pPr algn="r"/>
            <a:r>
              <a:rPr lang="en-US" sz="2400" dirty="0" smtClean="0"/>
              <a:t>Principal Scientist of Phonics instruction at Scholastic and</a:t>
            </a:r>
          </a:p>
          <a:p>
            <a:pPr algn="r"/>
            <a:r>
              <a:rPr lang="en-US" sz="2400" dirty="0" smtClean="0"/>
              <a:t>Literacy Advisor to Sesame Street</a:t>
            </a:r>
            <a:endParaRPr lang="en-US"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4318" t="6204" r="16804" b="9490"/>
          <a:stretch/>
        </p:blipFill>
        <p:spPr>
          <a:xfrm>
            <a:off x="9947305" y="4053441"/>
            <a:ext cx="2244695" cy="2796250"/>
          </a:xfrm>
          <a:prstGeom prst="rect">
            <a:avLst/>
          </a:prstGeom>
        </p:spPr>
      </p:pic>
    </p:spTree>
    <p:extLst>
      <p:ext uri="{BB962C8B-B14F-4D97-AF65-F5344CB8AC3E}">
        <p14:creationId xmlns:p14="http://schemas.microsoft.com/office/powerpoint/2010/main" val="3763594736"/>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614195" cy="838200"/>
          </a:xfrm>
        </p:spPr>
        <p:txBody>
          <a:bodyPr anchor="t"/>
          <a:lstStyle/>
          <a:p>
            <a:pPr algn="l"/>
            <a:r>
              <a:rPr lang="en-US" sz="3600" dirty="0">
                <a:solidFill>
                  <a:schemeClr val="accent2">
                    <a:lumMod val="20000"/>
                    <a:lumOff val="80000"/>
                  </a:schemeClr>
                </a:solidFill>
              </a:rPr>
              <a:t>Q: </a:t>
            </a:r>
            <a:r>
              <a:rPr lang="en-US" sz="3600" dirty="0" smtClean="0">
                <a:solidFill>
                  <a:schemeClr val="accent2">
                    <a:lumMod val="20000"/>
                    <a:lumOff val="80000"/>
                  </a:schemeClr>
                </a:solidFill>
              </a:rPr>
              <a:t>Advantaged first graders typically have a vocabulary </a:t>
            </a:r>
            <a:r>
              <a:rPr lang="en-US" sz="3600" dirty="0">
                <a:solidFill>
                  <a:schemeClr val="accent2">
                    <a:lumMod val="20000"/>
                    <a:lumOff val="80000"/>
                  </a:schemeClr>
                </a:solidFill>
              </a:rPr>
              <a:t>of </a:t>
            </a:r>
            <a:r>
              <a:rPr lang="en-US" sz="3600" dirty="0" smtClean="0">
                <a:solidFill>
                  <a:schemeClr val="accent2">
                    <a:lumMod val="20000"/>
                    <a:lumOff val="80000"/>
                  </a:schemeClr>
                </a:solidFill>
              </a:rPr>
              <a:t>5,800 words.  What is the typical vocabulary of a disadvantaged first grader?</a:t>
            </a:r>
            <a:endParaRPr lang="en-US" sz="3600" dirty="0">
              <a:solidFill>
                <a:schemeClr val="accent2">
                  <a:lumMod val="20000"/>
                  <a:lumOff val="80000"/>
                </a:schemeClr>
              </a:solidFill>
            </a:endParaRPr>
          </a:p>
        </p:txBody>
      </p:sp>
      <p:sp>
        <p:nvSpPr>
          <p:cNvPr id="7" name="Content Placeholder 6"/>
          <p:cNvSpPr>
            <a:spLocks noGrp="1"/>
          </p:cNvSpPr>
          <p:nvPr>
            <p:ph idx="1"/>
          </p:nvPr>
        </p:nvSpPr>
        <p:spPr>
          <a:xfrm>
            <a:off x="2502195" y="2085321"/>
            <a:ext cx="9448800" cy="2589692"/>
          </a:xfrm>
        </p:spPr>
        <p:txBody>
          <a:bodyPr/>
          <a:lstStyle/>
          <a:p>
            <a:pPr marL="457200" indent="-457200">
              <a:buBlip>
                <a:blip r:embed="rId2"/>
              </a:buBlip>
            </a:pPr>
            <a:r>
              <a:rPr lang="en-US" dirty="0" smtClean="0">
                <a:solidFill>
                  <a:schemeClr val="accent2">
                    <a:lumMod val="20000"/>
                    <a:lumOff val="80000"/>
                  </a:schemeClr>
                </a:solidFill>
              </a:rPr>
              <a:t>1,200</a:t>
            </a:r>
          </a:p>
          <a:p>
            <a:pPr marL="457200" indent="-457200">
              <a:buBlip>
                <a:blip r:embed="rId2"/>
              </a:buBlip>
            </a:pPr>
            <a:r>
              <a:rPr lang="en-US" dirty="0" smtClean="0">
                <a:solidFill>
                  <a:schemeClr val="accent2">
                    <a:lumMod val="20000"/>
                    <a:lumOff val="80000"/>
                  </a:schemeClr>
                </a:solidFill>
              </a:rPr>
              <a:t>4,400</a:t>
            </a:r>
          </a:p>
          <a:p>
            <a:pPr marL="457200" indent="-457200">
              <a:buBlip>
                <a:blip r:embed="rId2"/>
              </a:buBlip>
            </a:pPr>
            <a:r>
              <a:rPr lang="en-US" dirty="0" smtClean="0">
                <a:solidFill>
                  <a:schemeClr val="accent2">
                    <a:lumMod val="20000"/>
                    <a:lumOff val="80000"/>
                  </a:schemeClr>
                </a:solidFill>
              </a:rPr>
              <a:t>2,900</a:t>
            </a:r>
          </a:p>
          <a:p>
            <a:pPr marL="457200" indent="-457200">
              <a:buBlip>
                <a:blip r:embed="rId2"/>
              </a:buBlip>
            </a:pPr>
            <a:r>
              <a:rPr lang="en-US" dirty="0" smtClean="0">
                <a:solidFill>
                  <a:schemeClr val="accent2">
                    <a:lumMod val="20000"/>
                    <a:lumOff val="80000"/>
                  </a:schemeClr>
                </a:solidFill>
              </a:rPr>
              <a:t>5,100</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4237548782"/>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10000"/>
                                  </p:stCondLst>
                                  <p:childTnLst>
                                    <p:anim calcmode="lin" valueType="num">
                                      <p:cBhvr>
                                        <p:cTn id="6" dur="2000"/>
                                        <p:tgtEl>
                                          <p:spTgt spid="7">
                                            <p:txEl>
                                              <p:pRg st="1" end="1"/>
                                            </p:txEl>
                                          </p:spTgt>
                                        </p:tgtEl>
                                        <p:attrNameLst>
                                          <p:attrName>ppt_w</p:attrName>
                                        </p:attrNameLst>
                                      </p:cBhvr>
                                      <p:tavLst>
                                        <p:tav tm="0">
                                          <p:val>
                                            <p:strVal val="ppt_w"/>
                                          </p:val>
                                        </p:tav>
                                        <p:tav tm="100000">
                                          <p:val>
                                            <p:fltVal val="0"/>
                                          </p:val>
                                        </p:tav>
                                      </p:tavLst>
                                    </p:anim>
                                    <p:anim calcmode="lin" valueType="num">
                                      <p:cBhvr>
                                        <p:cTn id="7" dur="2000"/>
                                        <p:tgtEl>
                                          <p:spTgt spid="7">
                                            <p:txEl>
                                              <p:pRg st="1" end="1"/>
                                            </p:txEl>
                                          </p:spTgt>
                                        </p:tgtEl>
                                        <p:attrNameLst>
                                          <p:attrName>ppt_h</p:attrName>
                                        </p:attrNameLst>
                                      </p:cBhvr>
                                      <p:tavLst>
                                        <p:tav tm="0">
                                          <p:val>
                                            <p:strVal val="ppt_h"/>
                                          </p:val>
                                        </p:tav>
                                        <p:tav tm="100000">
                                          <p:val>
                                            <p:fltVal val="0"/>
                                          </p:val>
                                        </p:tav>
                                      </p:tavLst>
                                    </p:anim>
                                    <p:anim calcmode="lin" valueType="num">
                                      <p:cBhvr>
                                        <p:cTn id="8" dur="2000"/>
                                        <p:tgtEl>
                                          <p:spTgt spid="7">
                                            <p:txEl>
                                              <p:pRg st="1" end="1"/>
                                            </p:txEl>
                                          </p:spTgt>
                                        </p:tgtEl>
                                        <p:attrNameLst>
                                          <p:attrName>style.rotation</p:attrName>
                                        </p:attrNameLst>
                                      </p:cBhvr>
                                      <p:tavLst>
                                        <p:tav tm="0">
                                          <p:val>
                                            <p:fltVal val="0"/>
                                          </p:val>
                                        </p:tav>
                                        <p:tav tm="100000">
                                          <p:val>
                                            <p:fltVal val="90"/>
                                          </p:val>
                                        </p:tav>
                                      </p:tavLst>
                                    </p:anim>
                                    <p:animEffect transition="out" filter="fade">
                                      <p:cBhvr>
                                        <p:cTn id="9" dur="2000"/>
                                        <p:tgtEl>
                                          <p:spTgt spid="7">
                                            <p:txEl>
                                              <p:pRg st="1" end="1"/>
                                            </p:txEl>
                                          </p:spTgt>
                                        </p:tgtEl>
                                      </p:cBhvr>
                                    </p:animEffect>
                                    <p:set>
                                      <p:cBhvr>
                                        <p:cTn id="10" dur="1" fill="hold">
                                          <p:stCondLst>
                                            <p:cond delay="1999"/>
                                          </p:stCondLst>
                                        </p:cTn>
                                        <p:tgtEl>
                                          <p:spTgt spid="7">
                                            <p:txEl>
                                              <p:pRg st="1" end="1"/>
                                            </p:txEl>
                                          </p:spTgt>
                                        </p:tgtEl>
                                        <p:attrNameLst>
                                          <p:attrName>style.visibility</p:attrName>
                                        </p:attrNameLst>
                                      </p:cBhvr>
                                      <p:to>
                                        <p:strVal val="hidden"/>
                                      </p:to>
                                    </p:set>
                                  </p:childTnLst>
                                </p:cTn>
                              </p:par>
                            </p:childTnLst>
                          </p:cTn>
                        </p:par>
                        <p:par>
                          <p:cTn id="11" fill="hold">
                            <p:stCondLst>
                              <p:cond delay="12000"/>
                            </p:stCondLst>
                            <p:childTnLst>
                              <p:par>
                                <p:cTn id="12" presetID="31" presetClass="exit" presetSubtype="0" fill="hold" nodeType="afterEffect">
                                  <p:stCondLst>
                                    <p:cond delay="2000"/>
                                  </p:stCondLst>
                                  <p:childTnLst>
                                    <p:anim calcmode="lin" valueType="num">
                                      <p:cBhvr>
                                        <p:cTn id="13" dur="2000"/>
                                        <p:tgtEl>
                                          <p:spTgt spid="7">
                                            <p:txEl>
                                              <p:pRg st="0" end="0"/>
                                            </p:txEl>
                                          </p:spTgt>
                                        </p:tgtEl>
                                        <p:attrNameLst>
                                          <p:attrName>ppt_w</p:attrName>
                                        </p:attrNameLst>
                                      </p:cBhvr>
                                      <p:tavLst>
                                        <p:tav tm="0">
                                          <p:val>
                                            <p:strVal val="ppt_w"/>
                                          </p:val>
                                        </p:tav>
                                        <p:tav tm="100000">
                                          <p:val>
                                            <p:fltVal val="0"/>
                                          </p:val>
                                        </p:tav>
                                      </p:tavLst>
                                    </p:anim>
                                    <p:anim calcmode="lin" valueType="num">
                                      <p:cBhvr>
                                        <p:cTn id="14" dur="2000"/>
                                        <p:tgtEl>
                                          <p:spTgt spid="7">
                                            <p:txEl>
                                              <p:pRg st="0" end="0"/>
                                            </p:txEl>
                                          </p:spTgt>
                                        </p:tgtEl>
                                        <p:attrNameLst>
                                          <p:attrName>ppt_h</p:attrName>
                                        </p:attrNameLst>
                                      </p:cBhvr>
                                      <p:tavLst>
                                        <p:tav tm="0">
                                          <p:val>
                                            <p:strVal val="ppt_h"/>
                                          </p:val>
                                        </p:tav>
                                        <p:tav tm="100000">
                                          <p:val>
                                            <p:fltVal val="0"/>
                                          </p:val>
                                        </p:tav>
                                      </p:tavLst>
                                    </p:anim>
                                    <p:anim calcmode="lin" valueType="num">
                                      <p:cBhvr>
                                        <p:cTn id="15"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16" dur="2000"/>
                                        <p:tgtEl>
                                          <p:spTgt spid="7">
                                            <p:txEl>
                                              <p:pRg st="0" end="0"/>
                                            </p:txEl>
                                          </p:spTgt>
                                        </p:tgtEl>
                                      </p:cBhvr>
                                    </p:animEffect>
                                    <p:set>
                                      <p:cBhvr>
                                        <p:cTn id="17" dur="1" fill="hold">
                                          <p:stCondLst>
                                            <p:cond delay="1999"/>
                                          </p:stCondLst>
                                        </p:cTn>
                                        <p:tgtEl>
                                          <p:spTgt spid="7">
                                            <p:txEl>
                                              <p:pRg st="0" end="0"/>
                                            </p:txEl>
                                          </p:spTgt>
                                        </p:tgtEl>
                                        <p:attrNameLst>
                                          <p:attrName>style.visibility</p:attrName>
                                        </p:attrNameLst>
                                      </p:cBhvr>
                                      <p:to>
                                        <p:strVal val="hidden"/>
                                      </p:to>
                                    </p:set>
                                  </p:childTnLst>
                                </p:cTn>
                              </p:par>
                            </p:childTnLst>
                          </p:cTn>
                        </p:par>
                        <p:par>
                          <p:cTn id="18" fill="hold">
                            <p:stCondLst>
                              <p:cond delay="16000"/>
                            </p:stCondLst>
                            <p:childTnLst>
                              <p:par>
                                <p:cTn id="19" presetID="31" presetClass="exit" presetSubtype="0" fill="hold" nodeType="afterEffect">
                                  <p:stCondLst>
                                    <p:cond delay="2000"/>
                                  </p:stCondLst>
                                  <p:childTnLst>
                                    <p:anim calcmode="lin" valueType="num">
                                      <p:cBhvr>
                                        <p:cTn id="20" dur="2000"/>
                                        <p:tgtEl>
                                          <p:spTgt spid="7">
                                            <p:txEl>
                                              <p:pRg st="3" end="3"/>
                                            </p:txEl>
                                          </p:spTgt>
                                        </p:tgtEl>
                                        <p:attrNameLst>
                                          <p:attrName>ppt_w</p:attrName>
                                        </p:attrNameLst>
                                      </p:cBhvr>
                                      <p:tavLst>
                                        <p:tav tm="0">
                                          <p:val>
                                            <p:strVal val="ppt_w"/>
                                          </p:val>
                                        </p:tav>
                                        <p:tav tm="100000">
                                          <p:val>
                                            <p:fltVal val="0"/>
                                          </p:val>
                                        </p:tav>
                                      </p:tavLst>
                                    </p:anim>
                                    <p:anim calcmode="lin" valueType="num">
                                      <p:cBhvr>
                                        <p:cTn id="21" dur="2000"/>
                                        <p:tgtEl>
                                          <p:spTgt spid="7">
                                            <p:txEl>
                                              <p:pRg st="3" end="3"/>
                                            </p:txEl>
                                          </p:spTgt>
                                        </p:tgtEl>
                                        <p:attrNameLst>
                                          <p:attrName>ppt_h</p:attrName>
                                        </p:attrNameLst>
                                      </p:cBhvr>
                                      <p:tavLst>
                                        <p:tav tm="0">
                                          <p:val>
                                            <p:strVal val="ppt_h"/>
                                          </p:val>
                                        </p:tav>
                                        <p:tav tm="100000">
                                          <p:val>
                                            <p:fltVal val="0"/>
                                          </p:val>
                                        </p:tav>
                                      </p:tavLst>
                                    </p:anim>
                                    <p:anim calcmode="lin" valueType="num">
                                      <p:cBhvr>
                                        <p:cTn id="22" dur="2000"/>
                                        <p:tgtEl>
                                          <p:spTgt spid="7">
                                            <p:txEl>
                                              <p:pRg st="3" end="3"/>
                                            </p:txEl>
                                          </p:spTgt>
                                        </p:tgtEl>
                                        <p:attrNameLst>
                                          <p:attrName>style.rotation</p:attrName>
                                        </p:attrNameLst>
                                      </p:cBhvr>
                                      <p:tavLst>
                                        <p:tav tm="0">
                                          <p:val>
                                            <p:fltVal val="0"/>
                                          </p:val>
                                        </p:tav>
                                        <p:tav tm="100000">
                                          <p:val>
                                            <p:fltVal val="90"/>
                                          </p:val>
                                        </p:tav>
                                      </p:tavLst>
                                    </p:anim>
                                    <p:animEffect transition="out" filter="fade">
                                      <p:cBhvr>
                                        <p:cTn id="23" dur="2000"/>
                                        <p:tgtEl>
                                          <p:spTgt spid="7">
                                            <p:txEl>
                                              <p:pRg st="3" end="3"/>
                                            </p:txEl>
                                          </p:spTgt>
                                        </p:tgtEl>
                                      </p:cBhvr>
                                    </p:animEffect>
                                    <p:set>
                                      <p:cBhvr>
                                        <p:cTn id="24" dur="1" fill="hold">
                                          <p:stCondLst>
                                            <p:cond delay="19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a:t>Disadvantaged students in the first grade have a vocabulary that is approximately half that of an advantaged student (2,900 and 5,800 respectively). </a:t>
            </a:r>
            <a:endParaRPr lang="en-US" sz="2800" dirty="0" smtClean="0"/>
          </a:p>
          <a:p>
            <a:endParaRPr lang="en-US" sz="2800" dirty="0"/>
          </a:p>
          <a:p>
            <a:pPr algn="r"/>
            <a:r>
              <a:rPr lang="en-US" sz="2800" dirty="0"/>
              <a:t>Graves, 1986 / White, Graves &amp; Slater, </a:t>
            </a:r>
            <a:r>
              <a:rPr lang="en-US" sz="2800" dirty="0" smtClean="0"/>
              <a:t>1990</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9940" y="3967442"/>
            <a:ext cx="4552060" cy="2890558"/>
          </a:xfrm>
          <a:prstGeom prst="rect">
            <a:avLst/>
          </a:prstGeom>
        </p:spPr>
      </p:pic>
    </p:spTree>
    <p:extLst>
      <p:ext uri="{BB962C8B-B14F-4D97-AF65-F5344CB8AC3E}">
        <p14:creationId xmlns:p14="http://schemas.microsoft.com/office/powerpoint/2010/main" val="3848936824"/>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Good readers in 5th grade may read 10 times as many words as poor readers over a school year</a:t>
            </a:r>
            <a:r>
              <a:rPr lang="en-US" dirty="0" smtClean="0"/>
              <a:t>.</a:t>
            </a:r>
            <a:endParaRPr lang="en-US" sz="2400" dirty="0" smtClean="0"/>
          </a:p>
          <a:p>
            <a:endParaRPr lang="en-US" sz="2400" dirty="0" smtClean="0"/>
          </a:p>
          <a:p>
            <a:endParaRPr lang="en-US" sz="2400" dirty="0"/>
          </a:p>
          <a:p>
            <a:endParaRPr lang="en-US" sz="2400" dirty="0" smtClean="0"/>
          </a:p>
          <a:p>
            <a:pPr algn="r"/>
            <a:r>
              <a:rPr lang="en-US" sz="2400" dirty="0" smtClean="0"/>
              <a:t>Nagy </a:t>
            </a:r>
            <a:r>
              <a:rPr lang="en-US" sz="2400" dirty="0"/>
              <a:t>and Anderson, </a:t>
            </a:r>
            <a:r>
              <a:rPr lang="en-US" sz="2400" dirty="0" smtClean="0"/>
              <a:t>1984</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514" y="4811282"/>
            <a:ext cx="4139486" cy="2046717"/>
          </a:xfrm>
          <a:prstGeom prst="rect">
            <a:avLst/>
          </a:prstGeom>
        </p:spPr>
      </p:pic>
    </p:spTree>
    <p:extLst>
      <p:ext uri="{BB962C8B-B14F-4D97-AF65-F5344CB8AC3E}">
        <p14:creationId xmlns:p14="http://schemas.microsoft.com/office/powerpoint/2010/main" val="372184509"/>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614195" cy="838200"/>
          </a:xfrm>
        </p:spPr>
        <p:txBody>
          <a:bodyPr anchor="t"/>
          <a:lstStyle/>
          <a:p>
            <a:pPr algn="l"/>
            <a:r>
              <a:rPr lang="en-US" sz="3600" dirty="0">
                <a:solidFill>
                  <a:schemeClr val="accent2">
                    <a:lumMod val="20000"/>
                    <a:lumOff val="80000"/>
                  </a:schemeClr>
                </a:solidFill>
              </a:rPr>
              <a:t>Q: </a:t>
            </a:r>
            <a:r>
              <a:rPr lang="en-US" sz="3600" dirty="0" smtClean="0">
                <a:solidFill>
                  <a:schemeClr val="accent2">
                    <a:lumMod val="20000"/>
                    <a:lumOff val="80000"/>
                  </a:schemeClr>
                </a:solidFill>
              </a:rPr>
              <a:t>What is the literacy rates for US 4</a:t>
            </a:r>
            <a:r>
              <a:rPr lang="en-US" sz="3600" baseline="30000" dirty="0" smtClean="0">
                <a:solidFill>
                  <a:schemeClr val="accent2">
                    <a:lumMod val="20000"/>
                    <a:lumOff val="80000"/>
                  </a:schemeClr>
                </a:solidFill>
              </a:rPr>
              <a:t>th</a:t>
            </a:r>
            <a:r>
              <a:rPr lang="en-US" sz="3600" dirty="0" smtClean="0">
                <a:solidFill>
                  <a:schemeClr val="accent2">
                    <a:lumMod val="20000"/>
                    <a:lumOff val="80000"/>
                  </a:schemeClr>
                </a:solidFill>
              </a:rPr>
              <a:t> graders?</a:t>
            </a:r>
            <a:endParaRPr lang="en-US" sz="3600" dirty="0">
              <a:solidFill>
                <a:schemeClr val="accent2">
                  <a:lumMod val="20000"/>
                  <a:lumOff val="80000"/>
                </a:schemeClr>
              </a:solidFill>
            </a:endParaRPr>
          </a:p>
        </p:txBody>
      </p:sp>
      <p:sp>
        <p:nvSpPr>
          <p:cNvPr id="7" name="Content Placeholder 6"/>
          <p:cNvSpPr>
            <a:spLocks noGrp="1"/>
          </p:cNvSpPr>
          <p:nvPr>
            <p:ph idx="1"/>
          </p:nvPr>
        </p:nvSpPr>
        <p:spPr>
          <a:xfrm>
            <a:off x="2502195" y="1551854"/>
            <a:ext cx="9448800" cy="2589692"/>
          </a:xfrm>
        </p:spPr>
        <p:txBody>
          <a:bodyPr/>
          <a:lstStyle/>
          <a:p>
            <a:pPr marL="457200" indent="-457200">
              <a:buBlip>
                <a:blip r:embed="rId2"/>
              </a:buBlip>
            </a:pPr>
            <a:r>
              <a:rPr lang="en-US" dirty="0" smtClean="0">
                <a:solidFill>
                  <a:schemeClr val="accent2">
                    <a:lumMod val="20000"/>
                    <a:lumOff val="80000"/>
                  </a:schemeClr>
                </a:solidFill>
              </a:rPr>
              <a:t>25%</a:t>
            </a:r>
          </a:p>
          <a:p>
            <a:pPr marL="457200" indent="-457200">
              <a:buBlip>
                <a:blip r:embed="rId2"/>
              </a:buBlip>
            </a:pPr>
            <a:r>
              <a:rPr lang="en-US" dirty="0" smtClean="0">
                <a:solidFill>
                  <a:schemeClr val="accent2">
                    <a:lumMod val="20000"/>
                    <a:lumOff val="80000"/>
                  </a:schemeClr>
                </a:solidFill>
              </a:rPr>
              <a:t>90%</a:t>
            </a:r>
          </a:p>
          <a:p>
            <a:pPr marL="457200" indent="-457200">
              <a:buBlip>
                <a:blip r:embed="rId2"/>
              </a:buBlip>
            </a:pPr>
            <a:r>
              <a:rPr lang="en-US" dirty="0" smtClean="0">
                <a:solidFill>
                  <a:schemeClr val="accent2">
                    <a:lumMod val="20000"/>
                    <a:lumOff val="80000"/>
                  </a:schemeClr>
                </a:solidFill>
              </a:rPr>
              <a:t>55%</a:t>
            </a:r>
          </a:p>
          <a:p>
            <a:pPr marL="457200" indent="-457200">
              <a:buBlip>
                <a:blip r:embed="rId2"/>
              </a:buBlip>
            </a:pPr>
            <a:r>
              <a:rPr lang="en-US" dirty="0" smtClean="0">
                <a:solidFill>
                  <a:schemeClr val="accent2">
                    <a:lumMod val="20000"/>
                    <a:lumOff val="80000"/>
                  </a:schemeClr>
                </a:solidFill>
              </a:rPr>
              <a:t>33%</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513289053"/>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10000"/>
                                  </p:stCondLst>
                                  <p:childTnLst>
                                    <p:anim calcmode="lin" valueType="num">
                                      <p:cBhvr>
                                        <p:cTn id="6" dur="2000"/>
                                        <p:tgtEl>
                                          <p:spTgt spid="7">
                                            <p:txEl>
                                              <p:pRg st="0" end="0"/>
                                            </p:txEl>
                                          </p:spTgt>
                                        </p:tgtEl>
                                        <p:attrNameLst>
                                          <p:attrName>ppt_w</p:attrName>
                                        </p:attrNameLst>
                                      </p:cBhvr>
                                      <p:tavLst>
                                        <p:tav tm="0">
                                          <p:val>
                                            <p:strVal val="ppt_w"/>
                                          </p:val>
                                        </p:tav>
                                        <p:tav tm="100000">
                                          <p:val>
                                            <p:fltVal val="0"/>
                                          </p:val>
                                        </p:tav>
                                      </p:tavLst>
                                    </p:anim>
                                    <p:anim calcmode="lin" valueType="num">
                                      <p:cBhvr>
                                        <p:cTn id="7" dur="2000"/>
                                        <p:tgtEl>
                                          <p:spTgt spid="7">
                                            <p:txEl>
                                              <p:pRg st="0" end="0"/>
                                            </p:txEl>
                                          </p:spTgt>
                                        </p:tgtEl>
                                        <p:attrNameLst>
                                          <p:attrName>ppt_h</p:attrName>
                                        </p:attrNameLst>
                                      </p:cBhvr>
                                      <p:tavLst>
                                        <p:tav tm="0">
                                          <p:val>
                                            <p:strVal val="ppt_h"/>
                                          </p:val>
                                        </p:tav>
                                        <p:tav tm="100000">
                                          <p:val>
                                            <p:fltVal val="0"/>
                                          </p:val>
                                        </p:tav>
                                      </p:tavLst>
                                    </p:anim>
                                    <p:anim calcmode="lin" valueType="num">
                                      <p:cBhvr>
                                        <p:cTn id="8"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9" dur="2000"/>
                                        <p:tgtEl>
                                          <p:spTgt spid="7">
                                            <p:txEl>
                                              <p:pRg st="0" end="0"/>
                                            </p:txEl>
                                          </p:spTgt>
                                        </p:tgtEl>
                                      </p:cBhvr>
                                    </p:animEffect>
                                    <p:set>
                                      <p:cBhvr>
                                        <p:cTn id="10" dur="1" fill="hold">
                                          <p:stCondLst>
                                            <p:cond delay="1999"/>
                                          </p:stCondLst>
                                        </p:cTn>
                                        <p:tgtEl>
                                          <p:spTgt spid="7">
                                            <p:txEl>
                                              <p:pRg st="0" end="0"/>
                                            </p:txEl>
                                          </p:spTgt>
                                        </p:tgtEl>
                                        <p:attrNameLst>
                                          <p:attrName>style.visibility</p:attrName>
                                        </p:attrNameLst>
                                      </p:cBhvr>
                                      <p:to>
                                        <p:strVal val="hidden"/>
                                      </p:to>
                                    </p:set>
                                  </p:childTnLst>
                                </p:cTn>
                              </p:par>
                            </p:childTnLst>
                          </p:cTn>
                        </p:par>
                        <p:par>
                          <p:cTn id="11" fill="hold">
                            <p:stCondLst>
                              <p:cond delay="12000"/>
                            </p:stCondLst>
                            <p:childTnLst>
                              <p:par>
                                <p:cTn id="12" presetID="31" presetClass="exit" presetSubtype="0" fill="hold" nodeType="afterEffect">
                                  <p:stCondLst>
                                    <p:cond delay="10000"/>
                                  </p:stCondLst>
                                  <p:childTnLst>
                                    <p:anim calcmode="lin" valueType="num">
                                      <p:cBhvr>
                                        <p:cTn id="13" dur="2000"/>
                                        <p:tgtEl>
                                          <p:spTgt spid="7">
                                            <p:txEl>
                                              <p:pRg st="1" end="1"/>
                                            </p:txEl>
                                          </p:spTgt>
                                        </p:tgtEl>
                                        <p:attrNameLst>
                                          <p:attrName>ppt_w</p:attrName>
                                        </p:attrNameLst>
                                      </p:cBhvr>
                                      <p:tavLst>
                                        <p:tav tm="0">
                                          <p:val>
                                            <p:strVal val="ppt_w"/>
                                          </p:val>
                                        </p:tav>
                                        <p:tav tm="100000">
                                          <p:val>
                                            <p:fltVal val="0"/>
                                          </p:val>
                                        </p:tav>
                                      </p:tavLst>
                                    </p:anim>
                                    <p:anim calcmode="lin" valueType="num">
                                      <p:cBhvr>
                                        <p:cTn id="14" dur="2000"/>
                                        <p:tgtEl>
                                          <p:spTgt spid="7">
                                            <p:txEl>
                                              <p:pRg st="1" end="1"/>
                                            </p:txEl>
                                          </p:spTgt>
                                        </p:tgtEl>
                                        <p:attrNameLst>
                                          <p:attrName>ppt_h</p:attrName>
                                        </p:attrNameLst>
                                      </p:cBhvr>
                                      <p:tavLst>
                                        <p:tav tm="0">
                                          <p:val>
                                            <p:strVal val="ppt_h"/>
                                          </p:val>
                                        </p:tav>
                                        <p:tav tm="100000">
                                          <p:val>
                                            <p:fltVal val="0"/>
                                          </p:val>
                                        </p:tav>
                                      </p:tavLst>
                                    </p:anim>
                                    <p:anim calcmode="lin" valueType="num">
                                      <p:cBhvr>
                                        <p:cTn id="15" dur="2000"/>
                                        <p:tgtEl>
                                          <p:spTgt spid="7">
                                            <p:txEl>
                                              <p:pRg st="1" end="1"/>
                                            </p:txEl>
                                          </p:spTgt>
                                        </p:tgtEl>
                                        <p:attrNameLst>
                                          <p:attrName>style.rotation</p:attrName>
                                        </p:attrNameLst>
                                      </p:cBhvr>
                                      <p:tavLst>
                                        <p:tav tm="0">
                                          <p:val>
                                            <p:fltVal val="0"/>
                                          </p:val>
                                        </p:tav>
                                        <p:tav tm="100000">
                                          <p:val>
                                            <p:fltVal val="90"/>
                                          </p:val>
                                        </p:tav>
                                      </p:tavLst>
                                    </p:anim>
                                    <p:animEffect transition="out" filter="fade">
                                      <p:cBhvr>
                                        <p:cTn id="16" dur="2000"/>
                                        <p:tgtEl>
                                          <p:spTgt spid="7">
                                            <p:txEl>
                                              <p:pRg st="1" end="1"/>
                                            </p:txEl>
                                          </p:spTgt>
                                        </p:tgtEl>
                                      </p:cBhvr>
                                    </p:animEffect>
                                    <p:set>
                                      <p:cBhvr>
                                        <p:cTn id="17" dur="1" fill="hold">
                                          <p:stCondLst>
                                            <p:cond delay="1999"/>
                                          </p:stCondLst>
                                        </p:cTn>
                                        <p:tgtEl>
                                          <p:spTgt spid="7">
                                            <p:txEl>
                                              <p:pRg st="1" end="1"/>
                                            </p:txEl>
                                          </p:spTgt>
                                        </p:tgtEl>
                                        <p:attrNameLst>
                                          <p:attrName>style.visibility</p:attrName>
                                        </p:attrNameLst>
                                      </p:cBhvr>
                                      <p:to>
                                        <p:strVal val="hidden"/>
                                      </p:to>
                                    </p:set>
                                  </p:childTnLst>
                                </p:cTn>
                              </p:par>
                            </p:childTnLst>
                          </p:cTn>
                        </p:par>
                        <p:par>
                          <p:cTn id="18" fill="hold">
                            <p:stCondLst>
                              <p:cond delay="24000"/>
                            </p:stCondLst>
                            <p:childTnLst>
                              <p:par>
                                <p:cTn id="19" presetID="31" presetClass="exit" presetSubtype="0" fill="hold" nodeType="afterEffect">
                                  <p:stCondLst>
                                    <p:cond delay="10000"/>
                                  </p:stCondLst>
                                  <p:childTnLst>
                                    <p:anim calcmode="lin" valueType="num">
                                      <p:cBhvr>
                                        <p:cTn id="20" dur="2000"/>
                                        <p:tgtEl>
                                          <p:spTgt spid="7">
                                            <p:txEl>
                                              <p:pRg st="2" end="2"/>
                                            </p:txEl>
                                          </p:spTgt>
                                        </p:tgtEl>
                                        <p:attrNameLst>
                                          <p:attrName>ppt_w</p:attrName>
                                        </p:attrNameLst>
                                      </p:cBhvr>
                                      <p:tavLst>
                                        <p:tav tm="0">
                                          <p:val>
                                            <p:strVal val="ppt_w"/>
                                          </p:val>
                                        </p:tav>
                                        <p:tav tm="100000">
                                          <p:val>
                                            <p:fltVal val="0"/>
                                          </p:val>
                                        </p:tav>
                                      </p:tavLst>
                                    </p:anim>
                                    <p:anim calcmode="lin" valueType="num">
                                      <p:cBhvr>
                                        <p:cTn id="21" dur="2000"/>
                                        <p:tgtEl>
                                          <p:spTgt spid="7">
                                            <p:txEl>
                                              <p:pRg st="2" end="2"/>
                                            </p:txEl>
                                          </p:spTgt>
                                        </p:tgtEl>
                                        <p:attrNameLst>
                                          <p:attrName>ppt_h</p:attrName>
                                        </p:attrNameLst>
                                      </p:cBhvr>
                                      <p:tavLst>
                                        <p:tav tm="0">
                                          <p:val>
                                            <p:strVal val="ppt_h"/>
                                          </p:val>
                                        </p:tav>
                                        <p:tav tm="100000">
                                          <p:val>
                                            <p:fltVal val="0"/>
                                          </p:val>
                                        </p:tav>
                                      </p:tavLst>
                                    </p:anim>
                                    <p:anim calcmode="lin" valueType="num">
                                      <p:cBhvr>
                                        <p:cTn id="22" dur="2000"/>
                                        <p:tgtEl>
                                          <p:spTgt spid="7">
                                            <p:txEl>
                                              <p:pRg st="2" end="2"/>
                                            </p:txEl>
                                          </p:spTgt>
                                        </p:tgtEl>
                                        <p:attrNameLst>
                                          <p:attrName>style.rotation</p:attrName>
                                        </p:attrNameLst>
                                      </p:cBhvr>
                                      <p:tavLst>
                                        <p:tav tm="0">
                                          <p:val>
                                            <p:fltVal val="0"/>
                                          </p:val>
                                        </p:tav>
                                        <p:tav tm="100000">
                                          <p:val>
                                            <p:fltVal val="90"/>
                                          </p:val>
                                        </p:tav>
                                      </p:tavLst>
                                    </p:anim>
                                    <p:animEffect transition="out" filter="fade">
                                      <p:cBhvr>
                                        <p:cTn id="23" dur="2000"/>
                                        <p:tgtEl>
                                          <p:spTgt spid="7">
                                            <p:txEl>
                                              <p:pRg st="2" end="2"/>
                                            </p:txEl>
                                          </p:spTgt>
                                        </p:tgtEl>
                                      </p:cBhvr>
                                    </p:animEffect>
                                    <p:set>
                                      <p:cBhvr>
                                        <p:cTn id="24" dur="1" fill="hold">
                                          <p:stCondLst>
                                            <p:cond delay="19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20000"/>
                    <a:lumOff val="80000"/>
                  </a:schemeClr>
                </a:solidFill>
              </a:rPr>
              <a:t>One third of 4</a:t>
            </a:r>
            <a:r>
              <a:rPr lang="en-US" baseline="30000" dirty="0" smtClean="0">
                <a:solidFill>
                  <a:schemeClr val="accent2">
                    <a:lumMod val="20000"/>
                    <a:lumOff val="80000"/>
                  </a:schemeClr>
                </a:solidFill>
              </a:rPr>
              <a:t>th</a:t>
            </a:r>
            <a:r>
              <a:rPr lang="en-US" dirty="0" smtClean="0">
                <a:solidFill>
                  <a:schemeClr val="accent2">
                    <a:lumMod val="20000"/>
                    <a:lumOff val="80000"/>
                  </a:schemeClr>
                </a:solidFill>
              </a:rPr>
              <a:t> graders</a:t>
            </a:r>
            <a:endParaRPr lang="en-US" dirty="0">
              <a:solidFill>
                <a:schemeClr val="accent2">
                  <a:lumMod val="20000"/>
                  <a:lumOff val="8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3207" y="1399309"/>
            <a:ext cx="9311429" cy="4391891"/>
          </a:xfrm>
        </p:spPr>
      </p:pic>
      <p:sp>
        <p:nvSpPr>
          <p:cNvPr id="5" name="Rectangle 4"/>
          <p:cNvSpPr/>
          <p:nvPr/>
        </p:nvSpPr>
        <p:spPr>
          <a:xfrm>
            <a:off x="3366655" y="5853586"/>
            <a:ext cx="8645235" cy="338554"/>
          </a:xfrm>
          <a:prstGeom prst="rect">
            <a:avLst/>
          </a:prstGeom>
        </p:spPr>
        <p:txBody>
          <a:bodyPr wrap="square">
            <a:spAutoFit/>
          </a:bodyPr>
          <a:lstStyle/>
          <a:p>
            <a:pPr algn="r"/>
            <a:r>
              <a:rPr lang="en-US" sz="1600" dirty="0" smtClean="0">
                <a:solidFill>
                  <a:srgbClr val="2E9DF7"/>
                </a:solidFill>
              </a:rPr>
              <a:t>nces.ed.gov/</a:t>
            </a:r>
            <a:r>
              <a:rPr lang="en-US" sz="1600" dirty="0" err="1" smtClean="0">
                <a:solidFill>
                  <a:srgbClr val="2E9DF7"/>
                </a:solidFill>
              </a:rPr>
              <a:t>nationsreportcard</a:t>
            </a:r>
            <a:r>
              <a:rPr lang="en-US" sz="1600" dirty="0" smtClean="0">
                <a:solidFill>
                  <a:srgbClr val="2E9DF7"/>
                </a:solidFill>
              </a:rPr>
              <a:t>/subject/publications/main2013/pdf/2014451.pdf</a:t>
            </a:r>
            <a:endParaRPr lang="en-US" sz="1600" dirty="0"/>
          </a:p>
        </p:txBody>
      </p:sp>
    </p:spTree>
    <p:extLst>
      <p:ext uri="{BB962C8B-B14F-4D97-AF65-F5344CB8AC3E}">
        <p14:creationId xmlns:p14="http://schemas.microsoft.com/office/powerpoint/2010/main" val="1406073367"/>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758218" cy="838200"/>
          </a:xfrm>
        </p:spPr>
        <p:txBody>
          <a:bodyPr anchor="t"/>
          <a:lstStyle/>
          <a:p>
            <a:pPr algn="l"/>
            <a:r>
              <a:rPr lang="en-US" sz="3600" dirty="0" smtClean="0">
                <a:solidFill>
                  <a:schemeClr val="accent2">
                    <a:lumMod val="20000"/>
                    <a:lumOff val="80000"/>
                  </a:schemeClr>
                </a:solidFill>
              </a:rPr>
              <a:t>Q</a:t>
            </a:r>
            <a:r>
              <a:rPr lang="en-US" sz="3600" dirty="0">
                <a:solidFill>
                  <a:schemeClr val="accent2">
                    <a:lumMod val="20000"/>
                    <a:lumOff val="80000"/>
                  </a:schemeClr>
                </a:solidFill>
              </a:rPr>
              <a:t>: In a </a:t>
            </a:r>
            <a:r>
              <a:rPr lang="en-US" sz="3600" dirty="0" smtClean="0">
                <a:solidFill>
                  <a:schemeClr val="accent2">
                    <a:lumMod val="20000"/>
                    <a:lumOff val="80000"/>
                  </a:schemeClr>
                </a:solidFill>
              </a:rPr>
              <a:t>recent study </a:t>
            </a:r>
            <a:r>
              <a:rPr lang="en-US" sz="3600" dirty="0">
                <a:solidFill>
                  <a:schemeClr val="accent2">
                    <a:lumMod val="20000"/>
                    <a:lumOff val="80000"/>
                  </a:schemeClr>
                </a:solidFill>
              </a:rPr>
              <a:t>of literacy among 20 ‘high income’ countries; </a:t>
            </a:r>
            <a:r>
              <a:rPr lang="en-US" sz="3600" dirty="0" smtClean="0">
                <a:solidFill>
                  <a:schemeClr val="accent2">
                    <a:lumMod val="20000"/>
                    <a:lumOff val="80000"/>
                  </a:schemeClr>
                </a:solidFill>
              </a:rPr>
              <a:t>where did the US rank?</a:t>
            </a:r>
            <a:endParaRPr lang="en-US" sz="3600" dirty="0">
              <a:solidFill>
                <a:schemeClr val="accent2">
                  <a:lumMod val="20000"/>
                  <a:lumOff val="80000"/>
                </a:schemeClr>
              </a:solidFill>
            </a:endParaRPr>
          </a:p>
        </p:txBody>
      </p:sp>
      <p:sp>
        <p:nvSpPr>
          <p:cNvPr id="7" name="Content Placeholder 6"/>
          <p:cNvSpPr>
            <a:spLocks noGrp="1"/>
          </p:cNvSpPr>
          <p:nvPr>
            <p:ph idx="1"/>
          </p:nvPr>
        </p:nvSpPr>
        <p:spPr>
          <a:xfrm>
            <a:off x="2646218" y="1652569"/>
            <a:ext cx="9448800" cy="2589692"/>
          </a:xfrm>
        </p:spPr>
        <p:txBody>
          <a:bodyPr/>
          <a:lstStyle/>
          <a:p>
            <a:pPr marL="457200" indent="-457200">
              <a:buBlip>
                <a:blip r:embed="rId2"/>
              </a:buBlip>
            </a:pPr>
            <a:r>
              <a:rPr lang="en-US" dirty="0" smtClean="0">
                <a:solidFill>
                  <a:schemeClr val="accent2">
                    <a:lumMod val="20000"/>
                    <a:lumOff val="80000"/>
                  </a:schemeClr>
                </a:solidFill>
              </a:rPr>
              <a:t>1</a:t>
            </a:r>
            <a:r>
              <a:rPr lang="en-US" baseline="30000" dirty="0" smtClean="0">
                <a:solidFill>
                  <a:schemeClr val="accent2">
                    <a:lumMod val="20000"/>
                    <a:lumOff val="80000"/>
                  </a:schemeClr>
                </a:solidFill>
              </a:rPr>
              <a:t>st</a:t>
            </a:r>
            <a:r>
              <a:rPr lang="en-US" dirty="0" smtClean="0">
                <a:solidFill>
                  <a:schemeClr val="accent2">
                    <a:lumMod val="20000"/>
                    <a:lumOff val="80000"/>
                  </a:schemeClr>
                </a:solidFill>
              </a:rPr>
              <a:t> </a:t>
            </a:r>
          </a:p>
          <a:p>
            <a:pPr marL="457200" indent="-457200">
              <a:buBlip>
                <a:blip r:embed="rId2"/>
              </a:buBlip>
            </a:pPr>
            <a:r>
              <a:rPr lang="en-US" dirty="0" smtClean="0">
                <a:solidFill>
                  <a:schemeClr val="accent2">
                    <a:lumMod val="20000"/>
                    <a:lumOff val="80000"/>
                  </a:schemeClr>
                </a:solidFill>
              </a:rPr>
              <a:t>4</a:t>
            </a:r>
            <a:r>
              <a:rPr lang="en-US" baseline="30000" dirty="0" smtClean="0">
                <a:solidFill>
                  <a:schemeClr val="accent2">
                    <a:lumMod val="20000"/>
                    <a:lumOff val="80000"/>
                  </a:schemeClr>
                </a:solidFill>
              </a:rPr>
              <a:t>th</a:t>
            </a:r>
            <a:endParaRPr lang="en-US" dirty="0" smtClean="0">
              <a:solidFill>
                <a:schemeClr val="accent2">
                  <a:lumMod val="20000"/>
                  <a:lumOff val="80000"/>
                </a:schemeClr>
              </a:solidFill>
            </a:endParaRPr>
          </a:p>
          <a:p>
            <a:pPr marL="457200" indent="-457200">
              <a:buBlip>
                <a:blip r:embed="rId2"/>
              </a:buBlip>
            </a:pPr>
            <a:r>
              <a:rPr lang="en-US" dirty="0" smtClean="0">
                <a:solidFill>
                  <a:schemeClr val="accent2">
                    <a:lumMod val="20000"/>
                    <a:lumOff val="80000"/>
                  </a:schemeClr>
                </a:solidFill>
              </a:rPr>
              <a:t>20</a:t>
            </a:r>
            <a:r>
              <a:rPr lang="en-US" baseline="30000" dirty="0" smtClean="0">
                <a:solidFill>
                  <a:schemeClr val="accent2">
                    <a:lumMod val="20000"/>
                    <a:lumOff val="80000"/>
                  </a:schemeClr>
                </a:solidFill>
              </a:rPr>
              <a:t>th</a:t>
            </a:r>
            <a:r>
              <a:rPr lang="en-US" dirty="0" smtClean="0">
                <a:solidFill>
                  <a:schemeClr val="accent2">
                    <a:lumMod val="20000"/>
                    <a:lumOff val="80000"/>
                  </a:schemeClr>
                </a:solidFill>
              </a:rPr>
              <a:t> </a:t>
            </a:r>
          </a:p>
          <a:p>
            <a:pPr marL="457200" indent="-457200">
              <a:buBlip>
                <a:blip r:embed="rId2"/>
              </a:buBlip>
            </a:pPr>
            <a:r>
              <a:rPr lang="en-US" dirty="0" smtClean="0">
                <a:solidFill>
                  <a:schemeClr val="accent2">
                    <a:lumMod val="20000"/>
                    <a:lumOff val="80000"/>
                  </a:schemeClr>
                </a:solidFill>
              </a:rPr>
              <a:t>12</a:t>
            </a:r>
            <a:r>
              <a:rPr lang="en-US" baseline="30000" dirty="0" smtClean="0">
                <a:solidFill>
                  <a:schemeClr val="accent2">
                    <a:lumMod val="20000"/>
                    <a:lumOff val="80000"/>
                  </a:schemeClr>
                </a:solidFill>
              </a:rPr>
              <a:t>th</a:t>
            </a:r>
            <a:r>
              <a:rPr lang="en-US" dirty="0" smtClean="0">
                <a:solidFill>
                  <a:schemeClr val="accent2">
                    <a:lumMod val="20000"/>
                    <a:lumOff val="80000"/>
                  </a:schemeClr>
                </a:solidFill>
              </a:rPr>
              <a:t> </a:t>
            </a:r>
          </a:p>
        </p:txBody>
      </p:sp>
    </p:spTree>
    <p:extLst>
      <p:ext uri="{BB962C8B-B14F-4D97-AF65-F5344CB8AC3E}">
        <p14:creationId xmlns:p14="http://schemas.microsoft.com/office/powerpoint/2010/main" val="2215711030"/>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10000"/>
                                  </p:stCondLst>
                                  <p:childTnLst>
                                    <p:anim calcmode="lin" valueType="num">
                                      <p:cBhvr>
                                        <p:cTn id="6" dur="2000"/>
                                        <p:tgtEl>
                                          <p:spTgt spid="7">
                                            <p:txEl>
                                              <p:pRg st="2" end="2"/>
                                            </p:txEl>
                                          </p:spTgt>
                                        </p:tgtEl>
                                        <p:attrNameLst>
                                          <p:attrName>ppt_w</p:attrName>
                                        </p:attrNameLst>
                                      </p:cBhvr>
                                      <p:tavLst>
                                        <p:tav tm="0">
                                          <p:val>
                                            <p:strVal val="ppt_w"/>
                                          </p:val>
                                        </p:tav>
                                        <p:tav tm="100000">
                                          <p:val>
                                            <p:fltVal val="0"/>
                                          </p:val>
                                        </p:tav>
                                      </p:tavLst>
                                    </p:anim>
                                    <p:anim calcmode="lin" valueType="num">
                                      <p:cBhvr>
                                        <p:cTn id="7" dur="2000"/>
                                        <p:tgtEl>
                                          <p:spTgt spid="7">
                                            <p:txEl>
                                              <p:pRg st="2" end="2"/>
                                            </p:txEl>
                                          </p:spTgt>
                                        </p:tgtEl>
                                        <p:attrNameLst>
                                          <p:attrName>ppt_h</p:attrName>
                                        </p:attrNameLst>
                                      </p:cBhvr>
                                      <p:tavLst>
                                        <p:tav tm="0">
                                          <p:val>
                                            <p:strVal val="ppt_h"/>
                                          </p:val>
                                        </p:tav>
                                        <p:tav tm="100000">
                                          <p:val>
                                            <p:fltVal val="0"/>
                                          </p:val>
                                        </p:tav>
                                      </p:tavLst>
                                    </p:anim>
                                    <p:anim calcmode="lin" valueType="num">
                                      <p:cBhvr>
                                        <p:cTn id="8" dur="2000"/>
                                        <p:tgtEl>
                                          <p:spTgt spid="7">
                                            <p:txEl>
                                              <p:pRg st="2" end="2"/>
                                            </p:txEl>
                                          </p:spTgt>
                                        </p:tgtEl>
                                        <p:attrNameLst>
                                          <p:attrName>style.rotation</p:attrName>
                                        </p:attrNameLst>
                                      </p:cBhvr>
                                      <p:tavLst>
                                        <p:tav tm="0">
                                          <p:val>
                                            <p:fltVal val="0"/>
                                          </p:val>
                                        </p:tav>
                                        <p:tav tm="100000">
                                          <p:val>
                                            <p:fltVal val="90"/>
                                          </p:val>
                                        </p:tav>
                                      </p:tavLst>
                                    </p:anim>
                                    <p:animEffect transition="out" filter="fade">
                                      <p:cBhvr>
                                        <p:cTn id="9" dur="2000"/>
                                        <p:tgtEl>
                                          <p:spTgt spid="7">
                                            <p:txEl>
                                              <p:pRg st="2" end="2"/>
                                            </p:txEl>
                                          </p:spTgt>
                                        </p:tgtEl>
                                      </p:cBhvr>
                                    </p:animEffect>
                                    <p:set>
                                      <p:cBhvr>
                                        <p:cTn id="10" dur="1" fill="hold">
                                          <p:stCondLst>
                                            <p:cond delay="1999"/>
                                          </p:stCondLst>
                                        </p:cTn>
                                        <p:tgtEl>
                                          <p:spTgt spid="7">
                                            <p:txEl>
                                              <p:pRg st="2" end="2"/>
                                            </p:txEl>
                                          </p:spTgt>
                                        </p:tgtEl>
                                        <p:attrNameLst>
                                          <p:attrName>style.visibility</p:attrName>
                                        </p:attrNameLst>
                                      </p:cBhvr>
                                      <p:to>
                                        <p:strVal val="hidden"/>
                                      </p:to>
                                    </p:set>
                                  </p:childTnLst>
                                </p:cTn>
                              </p:par>
                            </p:childTnLst>
                          </p:cTn>
                        </p:par>
                        <p:par>
                          <p:cTn id="11" fill="hold">
                            <p:stCondLst>
                              <p:cond delay="12000"/>
                            </p:stCondLst>
                            <p:childTnLst>
                              <p:par>
                                <p:cTn id="12" presetID="31" presetClass="exit" presetSubtype="0" fill="hold" nodeType="afterEffect">
                                  <p:stCondLst>
                                    <p:cond delay="2000"/>
                                  </p:stCondLst>
                                  <p:childTnLst>
                                    <p:anim calcmode="lin" valueType="num">
                                      <p:cBhvr>
                                        <p:cTn id="13" dur="2000"/>
                                        <p:tgtEl>
                                          <p:spTgt spid="7">
                                            <p:txEl>
                                              <p:pRg st="0" end="0"/>
                                            </p:txEl>
                                          </p:spTgt>
                                        </p:tgtEl>
                                        <p:attrNameLst>
                                          <p:attrName>ppt_w</p:attrName>
                                        </p:attrNameLst>
                                      </p:cBhvr>
                                      <p:tavLst>
                                        <p:tav tm="0">
                                          <p:val>
                                            <p:strVal val="ppt_w"/>
                                          </p:val>
                                        </p:tav>
                                        <p:tav tm="100000">
                                          <p:val>
                                            <p:fltVal val="0"/>
                                          </p:val>
                                        </p:tav>
                                      </p:tavLst>
                                    </p:anim>
                                    <p:anim calcmode="lin" valueType="num">
                                      <p:cBhvr>
                                        <p:cTn id="14" dur="2000"/>
                                        <p:tgtEl>
                                          <p:spTgt spid="7">
                                            <p:txEl>
                                              <p:pRg st="0" end="0"/>
                                            </p:txEl>
                                          </p:spTgt>
                                        </p:tgtEl>
                                        <p:attrNameLst>
                                          <p:attrName>ppt_h</p:attrName>
                                        </p:attrNameLst>
                                      </p:cBhvr>
                                      <p:tavLst>
                                        <p:tav tm="0">
                                          <p:val>
                                            <p:strVal val="ppt_h"/>
                                          </p:val>
                                        </p:tav>
                                        <p:tav tm="100000">
                                          <p:val>
                                            <p:fltVal val="0"/>
                                          </p:val>
                                        </p:tav>
                                      </p:tavLst>
                                    </p:anim>
                                    <p:anim calcmode="lin" valueType="num">
                                      <p:cBhvr>
                                        <p:cTn id="15"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16" dur="2000"/>
                                        <p:tgtEl>
                                          <p:spTgt spid="7">
                                            <p:txEl>
                                              <p:pRg st="0" end="0"/>
                                            </p:txEl>
                                          </p:spTgt>
                                        </p:tgtEl>
                                      </p:cBhvr>
                                    </p:animEffect>
                                    <p:set>
                                      <p:cBhvr>
                                        <p:cTn id="17" dur="1" fill="hold">
                                          <p:stCondLst>
                                            <p:cond delay="1999"/>
                                          </p:stCondLst>
                                        </p:cTn>
                                        <p:tgtEl>
                                          <p:spTgt spid="7">
                                            <p:txEl>
                                              <p:pRg st="0" end="0"/>
                                            </p:txEl>
                                          </p:spTgt>
                                        </p:tgtEl>
                                        <p:attrNameLst>
                                          <p:attrName>style.visibility</p:attrName>
                                        </p:attrNameLst>
                                      </p:cBhvr>
                                      <p:to>
                                        <p:strVal val="hidden"/>
                                      </p:to>
                                    </p:set>
                                  </p:childTnLst>
                                </p:cTn>
                              </p:par>
                            </p:childTnLst>
                          </p:cTn>
                        </p:par>
                        <p:par>
                          <p:cTn id="18" fill="hold">
                            <p:stCondLst>
                              <p:cond delay="16000"/>
                            </p:stCondLst>
                            <p:childTnLst>
                              <p:par>
                                <p:cTn id="19" presetID="31" presetClass="exit" presetSubtype="0" fill="hold" nodeType="afterEffect">
                                  <p:stCondLst>
                                    <p:cond delay="2000"/>
                                  </p:stCondLst>
                                  <p:childTnLst>
                                    <p:anim calcmode="lin" valueType="num">
                                      <p:cBhvr>
                                        <p:cTn id="20" dur="2000"/>
                                        <p:tgtEl>
                                          <p:spTgt spid="7">
                                            <p:txEl>
                                              <p:pRg st="1" end="1"/>
                                            </p:txEl>
                                          </p:spTgt>
                                        </p:tgtEl>
                                        <p:attrNameLst>
                                          <p:attrName>ppt_w</p:attrName>
                                        </p:attrNameLst>
                                      </p:cBhvr>
                                      <p:tavLst>
                                        <p:tav tm="0">
                                          <p:val>
                                            <p:strVal val="ppt_w"/>
                                          </p:val>
                                        </p:tav>
                                        <p:tav tm="100000">
                                          <p:val>
                                            <p:fltVal val="0"/>
                                          </p:val>
                                        </p:tav>
                                      </p:tavLst>
                                    </p:anim>
                                    <p:anim calcmode="lin" valueType="num">
                                      <p:cBhvr>
                                        <p:cTn id="21" dur="2000"/>
                                        <p:tgtEl>
                                          <p:spTgt spid="7">
                                            <p:txEl>
                                              <p:pRg st="1" end="1"/>
                                            </p:txEl>
                                          </p:spTgt>
                                        </p:tgtEl>
                                        <p:attrNameLst>
                                          <p:attrName>ppt_h</p:attrName>
                                        </p:attrNameLst>
                                      </p:cBhvr>
                                      <p:tavLst>
                                        <p:tav tm="0">
                                          <p:val>
                                            <p:strVal val="ppt_h"/>
                                          </p:val>
                                        </p:tav>
                                        <p:tav tm="100000">
                                          <p:val>
                                            <p:fltVal val="0"/>
                                          </p:val>
                                        </p:tav>
                                      </p:tavLst>
                                    </p:anim>
                                    <p:anim calcmode="lin" valueType="num">
                                      <p:cBhvr>
                                        <p:cTn id="22" dur="2000"/>
                                        <p:tgtEl>
                                          <p:spTgt spid="7">
                                            <p:txEl>
                                              <p:pRg st="1" end="1"/>
                                            </p:txEl>
                                          </p:spTgt>
                                        </p:tgtEl>
                                        <p:attrNameLst>
                                          <p:attrName>style.rotation</p:attrName>
                                        </p:attrNameLst>
                                      </p:cBhvr>
                                      <p:tavLst>
                                        <p:tav tm="0">
                                          <p:val>
                                            <p:fltVal val="0"/>
                                          </p:val>
                                        </p:tav>
                                        <p:tav tm="100000">
                                          <p:val>
                                            <p:fltVal val="90"/>
                                          </p:val>
                                        </p:tav>
                                      </p:tavLst>
                                    </p:anim>
                                    <p:animEffect transition="out" filter="fade">
                                      <p:cBhvr>
                                        <p:cTn id="23" dur="2000"/>
                                        <p:tgtEl>
                                          <p:spTgt spid="7">
                                            <p:txEl>
                                              <p:pRg st="1" end="1"/>
                                            </p:txEl>
                                          </p:spTgt>
                                        </p:tgtEl>
                                      </p:cBhvr>
                                    </p:animEffect>
                                    <p:set>
                                      <p:cBhvr>
                                        <p:cTn id="24" dur="1" fill="hold">
                                          <p:stCondLst>
                                            <p:cond delay="1999"/>
                                          </p:stCondLst>
                                        </p:cTn>
                                        <p:tgtEl>
                                          <p:spTgt spid="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a study of literacy among 20 ‘high income’ countries; US ranked </a:t>
            </a:r>
            <a:r>
              <a:rPr lang="en-US" dirty="0" smtClean="0"/>
              <a:t>12</a:t>
            </a:r>
            <a:r>
              <a:rPr lang="en-US" baseline="30000" dirty="0" smtClean="0"/>
              <a:t>th</a:t>
            </a:r>
            <a:r>
              <a:rPr lang="en-US" dirty="0" smtClean="0"/>
              <a:t>.</a:t>
            </a:r>
          </a:p>
          <a:p>
            <a:endParaRPr lang="en-US" dirty="0"/>
          </a:p>
          <a:p>
            <a:pPr algn="r"/>
            <a:r>
              <a:rPr lang="en-US" sz="2400" dirty="0"/>
              <a:t>According to a </a:t>
            </a:r>
            <a:r>
              <a:rPr lang="en-US" sz="2400" dirty="0" smtClean="0"/>
              <a:t>report by </a:t>
            </a:r>
            <a:r>
              <a:rPr lang="en-US" sz="2400" dirty="0"/>
              <a:t>the Educational Testing Service.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122" y="3956703"/>
            <a:ext cx="4507878" cy="2901297"/>
          </a:xfrm>
          <a:prstGeom prst="rect">
            <a:avLst/>
          </a:prstGeom>
        </p:spPr>
      </p:pic>
    </p:spTree>
    <p:extLst>
      <p:ext uri="{BB962C8B-B14F-4D97-AF65-F5344CB8AC3E}">
        <p14:creationId xmlns:p14="http://schemas.microsoft.com/office/powerpoint/2010/main" val="3676008746"/>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There are many little ways to enlarge your child’s world. Love of books is the best of all.</a:t>
            </a:r>
            <a:r>
              <a:rPr lang="en-US" dirty="0"/>
              <a:t> </a:t>
            </a:r>
            <a:r>
              <a:rPr lang="en-US" dirty="0" smtClean="0"/>
              <a:t>—</a:t>
            </a:r>
          </a:p>
          <a:p>
            <a:endParaRPr lang="en-US" dirty="0" smtClean="0"/>
          </a:p>
          <a:p>
            <a:endParaRPr lang="en-US" dirty="0"/>
          </a:p>
          <a:p>
            <a:endParaRPr lang="en-US" dirty="0"/>
          </a:p>
          <a:p>
            <a:pPr algn="r"/>
            <a:r>
              <a:rPr lang="en-US" sz="2400" dirty="0" smtClean="0"/>
              <a:t>Jacqueline </a:t>
            </a:r>
            <a:r>
              <a:rPr lang="en-US" sz="2400" dirty="0"/>
              <a:t>Kennedy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4855" r="34681"/>
          <a:stretch/>
        </p:blipFill>
        <p:spPr>
          <a:xfrm>
            <a:off x="10185612" y="4378842"/>
            <a:ext cx="2006388" cy="2479158"/>
          </a:xfrm>
          <a:prstGeom prst="rect">
            <a:avLst/>
          </a:prstGeom>
        </p:spPr>
      </p:pic>
    </p:spTree>
    <p:extLst>
      <p:ext uri="{BB962C8B-B14F-4D97-AF65-F5344CB8AC3E}">
        <p14:creationId xmlns:p14="http://schemas.microsoft.com/office/powerpoint/2010/main" val="3043894680"/>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758218" cy="838200"/>
          </a:xfrm>
        </p:spPr>
        <p:txBody>
          <a:bodyPr anchor="t"/>
          <a:lstStyle/>
          <a:p>
            <a:pPr algn="l"/>
            <a:r>
              <a:rPr lang="en-US" sz="3600" dirty="0" smtClean="0">
                <a:solidFill>
                  <a:schemeClr val="accent2">
                    <a:lumMod val="20000"/>
                    <a:lumOff val="80000"/>
                  </a:schemeClr>
                </a:solidFill>
              </a:rPr>
              <a:t>Q</a:t>
            </a:r>
            <a:r>
              <a:rPr lang="en-US" sz="3600" dirty="0">
                <a:solidFill>
                  <a:schemeClr val="accent2">
                    <a:lumMod val="20000"/>
                    <a:lumOff val="80000"/>
                  </a:schemeClr>
                </a:solidFill>
              </a:rPr>
              <a:t>: </a:t>
            </a:r>
            <a:r>
              <a:rPr lang="en-US" sz="3600" dirty="0" smtClean="0">
                <a:solidFill>
                  <a:schemeClr val="accent2">
                    <a:lumMod val="20000"/>
                    <a:lumOff val="80000"/>
                  </a:schemeClr>
                </a:solidFill>
              </a:rPr>
              <a:t>How likely are teenage </a:t>
            </a:r>
            <a:r>
              <a:rPr lang="en-US" sz="3600" dirty="0">
                <a:solidFill>
                  <a:schemeClr val="accent2">
                    <a:lumMod val="20000"/>
                    <a:lumOff val="80000"/>
                  </a:schemeClr>
                </a:solidFill>
              </a:rPr>
              <a:t>girls between the ages of 16 to 19 who live at or below the poverty line and </a:t>
            </a:r>
            <a:r>
              <a:rPr lang="en-US" sz="3600" dirty="0" smtClean="0">
                <a:solidFill>
                  <a:schemeClr val="accent2">
                    <a:lumMod val="20000"/>
                    <a:lumOff val="80000"/>
                  </a:schemeClr>
                </a:solidFill>
              </a:rPr>
              <a:t>who have </a:t>
            </a:r>
            <a:r>
              <a:rPr lang="en-US" sz="3600" dirty="0">
                <a:solidFill>
                  <a:schemeClr val="accent2">
                    <a:lumMod val="20000"/>
                    <a:lumOff val="80000"/>
                  </a:schemeClr>
                </a:solidFill>
              </a:rPr>
              <a:t>below average literacy skills </a:t>
            </a:r>
            <a:r>
              <a:rPr lang="en-US" sz="3600" dirty="0" smtClean="0">
                <a:solidFill>
                  <a:schemeClr val="accent2">
                    <a:lumMod val="20000"/>
                    <a:lumOff val="80000"/>
                  </a:schemeClr>
                </a:solidFill>
              </a:rPr>
              <a:t>to </a:t>
            </a:r>
            <a:r>
              <a:rPr lang="en-US" sz="3600" dirty="0">
                <a:solidFill>
                  <a:schemeClr val="accent2">
                    <a:lumMod val="20000"/>
                    <a:lumOff val="80000"/>
                  </a:schemeClr>
                </a:solidFill>
              </a:rPr>
              <a:t>have children out of wedlock than girls their age who can read </a:t>
            </a:r>
            <a:r>
              <a:rPr lang="en-US" sz="3600" dirty="0" smtClean="0">
                <a:solidFill>
                  <a:schemeClr val="accent2">
                    <a:lumMod val="20000"/>
                    <a:lumOff val="80000"/>
                  </a:schemeClr>
                </a:solidFill>
              </a:rPr>
              <a:t>proficiently?</a:t>
            </a:r>
            <a:endParaRPr lang="en-US" sz="3600" dirty="0">
              <a:solidFill>
                <a:schemeClr val="accent2">
                  <a:lumMod val="20000"/>
                  <a:lumOff val="80000"/>
                </a:schemeClr>
              </a:solidFill>
            </a:endParaRPr>
          </a:p>
        </p:txBody>
      </p:sp>
      <p:sp>
        <p:nvSpPr>
          <p:cNvPr id="7" name="Content Placeholder 6"/>
          <p:cNvSpPr>
            <a:spLocks noGrp="1"/>
          </p:cNvSpPr>
          <p:nvPr>
            <p:ph idx="1"/>
          </p:nvPr>
        </p:nvSpPr>
        <p:spPr>
          <a:xfrm>
            <a:off x="2646218" y="3232777"/>
            <a:ext cx="9448800" cy="2589692"/>
          </a:xfrm>
        </p:spPr>
        <p:txBody>
          <a:bodyPr/>
          <a:lstStyle/>
          <a:p>
            <a:pPr marL="457200" indent="-457200">
              <a:buBlip>
                <a:blip r:embed="rId2"/>
              </a:buBlip>
            </a:pPr>
            <a:r>
              <a:rPr lang="en-US" dirty="0" smtClean="0">
                <a:solidFill>
                  <a:schemeClr val="accent2">
                    <a:lumMod val="20000"/>
                    <a:lumOff val="80000"/>
                  </a:schemeClr>
                </a:solidFill>
              </a:rPr>
              <a:t>10% more likely</a:t>
            </a:r>
          </a:p>
          <a:p>
            <a:pPr marL="457200" indent="-457200">
              <a:buBlip>
                <a:blip r:embed="rId2"/>
              </a:buBlip>
            </a:pPr>
            <a:r>
              <a:rPr lang="en-US" dirty="0" smtClean="0">
                <a:solidFill>
                  <a:schemeClr val="accent2">
                    <a:lumMod val="20000"/>
                    <a:lumOff val="80000"/>
                  </a:schemeClr>
                </a:solidFill>
              </a:rPr>
              <a:t>Twice as likely</a:t>
            </a:r>
          </a:p>
          <a:p>
            <a:pPr marL="457200" indent="-457200">
              <a:buBlip>
                <a:blip r:embed="rId2"/>
              </a:buBlip>
            </a:pPr>
            <a:r>
              <a:rPr lang="en-US" dirty="0" smtClean="0">
                <a:solidFill>
                  <a:schemeClr val="accent2">
                    <a:lumMod val="20000"/>
                    <a:lumOff val="80000"/>
                  </a:schemeClr>
                </a:solidFill>
              </a:rPr>
              <a:t>Six times as likely</a:t>
            </a:r>
          </a:p>
          <a:p>
            <a:pPr marL="457200" indent="-457200">
              <a:buBlip>
                <a:blip r:embed="rId2"/>
              </a:buBlip>
            </a:pPr>
            <a:r>
              <a:rPr lang="en-US" dirty="0" smtClean="0">
                <a:solidFill>
                  <a:schemeClr val="accent2">
                    <a:lumMod val="20000"/>
                    <a:lumOff val="80000"/>
                  </a:schemeClr>
                </a:solidFill>
              </a:rPr>
              <a:t>50% more likely</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3262931278"/>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10000"/>
                                  </p:stCondLst>
                                  <p:childTnLst>
                                    <p:anim calcmode="lin" valueType="num">
                                      <p:cBhvr>
                                        <p:cTn id="6" dur="2000"/>
                                        <p:tgtEl>
                                          <p:spTgt spid="7">
                                            <p:txEl>
                                              <p:pRg st="3" end="3"/>
                                            </p:txEl>
                                          </p:spTgt>
                                        </p:tgtEl>
                                        <p:attrNameLst>
                                          <p:attrName>ppt_w</p:attrName>
                                        </p:attrNameLst>
                                      </p:cBhvr>
                                      <p:tavLst>
                                        <p:tav tm="0">
                                          <p:val>
                                            <p:strVal val="ppt_w"/>
                                          </p:val>
                                        </p:tav>
                                        <p:tav tm="100000">
                                          <p:val>
                                            <p:fltVal val="0"/>
                                          </p:val>
                                        </p:tav>
                                      </p:tavLst>
                                    </p:anim>
                                    <p:anim calcmode="lin" valueType="num">
                                      <p:cBhvr>
                                        <p:cTn id="7" dur="2000"/>
                                        <p:tgtEl>
                                          <p:spTgt spid="7">
                                            <p:txEl>
                                              <p:pRg st="3" end="3"/>
                                            </p:txEl>
                                          </p:spTgt>
                                        </p:tgtEl>
                                        <p:attrNameLst>
                                          <p:attrName>ppt_h</p:attrName>
                                        </p:attrNameLst>
                                      </p:cBhvr>
                                      <p:tavLst>
                                        <p:tav tm="0">
                                          <p:val>
                                            <p:strVal val="ppt_h"/>
                                          </p:val>
                                        </p:tav>
                                        <p:tav tm="100000">
                                          <p:val>
                                            <p:fltVal val="0"/>
                                          </p:val>
                                        </p:tav>
                                      </p:tavLst>
                                    </p:anim>
                                    <p:anim calcmode="lin" valueType="num">
                                      <p:cBhvr>
                                        <p:cTn id="8" dur="2000"/>
                                        <p:tgtEl>
                                          <p:spTgt spid="7">
                                            <p:txEl>
                                              <p:pRg st="3" end="3"/>
                                            </p:txEl>
                                          </p:spTgt>
                                        </p:tgtEl>
                                        <p:attrNameLst>
                                          <p:attrName>style.rotation</p:attrName>
                                        </p:attrNameLst>
                                      </p:cBhvr>
                                      <p:tavLst>
                                        <p:tav tm="0">
                                          <p:val>
                                            <p:fltVal val="0"/>
                                          </p:val>
                                        </p:tav>
                                        <p:tav tm="100000">
                                          <p:val>
                                            <p:fltVal val="90"/>
                                          </p:val>
                                        </p:tav>
                                      </p:tavLst>
                                    </p:anim>
                                    <p:animEffect transition="out" filter="fade">
                                      <p:cBhvr>
                                        <p:cTn id="9" dur="2000"/>
                                        <p:tgtEl>
                                          <p:spTgt spid="7">
                                            <p:txEl>
                                              <p:pRg st="3" end="3"/>
                                            </p:txEl>
                                          </p:spTgt>
                                        </p:tgtEl>
                                      </p:cBhvr>
                                    </p:animEffect>
                                    <p:set>
                                      <p:cBhvr>
                                        <p:cTn id="10" dur="1" fill="hold">
                                          <p:stCondLst>
                                            <p:cond delay="1999"/>
                                          </p:stCondLst>
                                        </p:cTn>
                                        <p:tgtEl>
                                          <p:spTgt spid="7">
                                            <p:txEl>
                                              <p:pRg st="3" end="3"/>
                                            </p:txEl>
                                          </p:spTgt>
                                        </p:tgtEl>
                                        <p:attrNameLst>
                                          <p:attrName>style.visibility</p:attrName>
                                        </p:attrNameLst>
                                      </p:cBhvr>
                                      <p:to>
                                        <p:strVal val="hidden"/>
                                      </p:to>
                                    </p:set>
                                  </p:childTnLst>
                                </p:cTn>
                              </p:par>
                            </p:childTnLst>
                          </p:cTn>
                        </p:par>
                        <p:par>
                          <p:cTn id="11" fill="hold">
                            <p:stCondLst>
                              <p:cond delay="12000"/>
                            </p:stCondLst>
                            <p:childTnLst>
                              <p:par>
                                <p:cTn id="12" presetID="42" presetClass="exit" presetSubtype="0" fill="hold" nodeType="afterEffect">
                                  <p:stCondLst>
                                    <p:cond delay="2000"/>
                                  </p:stCondLst>
                                  <p:childTnLst>
                                    <p:animEffect transition="out" filter="fade">
                                      <p:cBhvr>
                                        <p:cTn id="13" dur="2000"/>
                                        <p:tgtEl>
                                          <p:spTgt spid="7">
                                            <p:txEl>
                                              <p:pRg st="0" end="0"/>
                                            </p:txEl>
                                          </p:spTgt>
                                        </p:tgtEl>
                                      </p:cBhvr>
                                    </p:animEffect>
                                    <p:anim calcmode="lin" valueType="num">
                                      <p:cBhvr>
                                        <p:cTn id="14" dur="2000"/>
                                        <p:tgtEl>
                                          <p:spTgt spid="7">
                                            <p:txEl>
                                              <p:pRg st="0" end="0"/>
                                            </p:txEl>
                                          </p:spTgt>
                                        </p:tgtEl>
                                        <p:attrNameLst>
                                          <p:attrName>ppt_x</p:attrName>
                                        </p:attrNameLst>
                                      </p:cBhvr>
                                      <p:tavLst>
                                        <p:tav tm="0">
                                          <p:val>
                                            <p:strVal val="ppt_x"/>
                                          </p:val>
                                        </p:tav>
                                        <p:tav tm="100000">
                                          <p:val>
                                            <p:strVal val="ppt_x"/>
                                          </p:val>
                                        </p:tav>
                                      </p:tavLst>
                                    </p:anim>
                                    <p:anim calcmode="lin" valueType="num">
                                      <p:cBhvr>
                                        <p:cTn id="15" dur="2000"/>
                                        <p:tgtEl>
                                          <p:spTgt spid="7">
                                            <p:txEl>
                                              <p:pRg st="0" end="0"/>
                                            </p:txEl>
                                          </p:spTgt>
                                        </p:tgtEl>
                                        <p:attrNameLst>
                                          <p:attrName>ppt_y</p:attrName>
                                        </p:attrNameLst>
                                      </p:cBhvr>
                                      <p:tavLst>
                                        <p:tav tm="0">
                                          <p:val>
                                            <p:strVal val="ppt_y"/>
                                          </p:val>
                                        </p:tav>
                                        <p:tav tm="100000">
                                          <p:val>
                                            <p:strVal val="ppt_y+.1"/>
                                          </p:val>
                                        </p:tav>
                                      </p:tavLst>
                                    </p:anim>
                                    <p:set>
                                      <p:cBhvr>
                                        <p:cTn id="16" dur="1" fill="hold">
                                          <p:stCondLst>
                                            <p:cond delay="1999"/>
                                          </p:stCondLst>
                                        </p:cTn>
                                        <p:tgtEl>
                                          <p:spTgt spid="7">
                                            <p:txEl>
                                              <p:pRg st="0" end="0"/>
                                            </p:txEl>
                                          </p:spTgt>
                                        </p:tgtEl>
                                        <p:attrNameLst>
                                          <p:attrName>style.visibility</p:attrName>
                                        </p:attrNameLst>
                                      </p:cBhvr>
                                      <p:to>
                                        <p:strVal val="hidden"/>
                                      </p:to>
                                    </p:set>
                                  </p:childTnLst>
                                </p:cTn>
                              </p:par>
                            </p:childTnLst>
                          </p:cTn>
                        </p:par>
                        <p:par>
                          <p:cTn id="17" fill="hold">
                            <p:stCondLst>
                              <p:cond delay="16000"/>
                            </p:stCondLst>
                            <p:childTnLst>
                              <p:par>
                                <p:cTn id="18" presetID="31" presetClass="exit" presetSubtype="0" fill="hold" nodeType="afterEffect">
                                  <p:stCondLst>
                                    <p:cond delay="2000"/>
                                  </p:stCondLst>
                                  <p:childTnLst>
                                    <p:anim calcmode="lin" valueType="num">
                                      <p:cBhvr>
                                        <p:cTn id="19" dur="2000"/>
                                        <p:tgtEl>
                                          <p:spTgt spid="7">
                                            <p:txEl>
                                              <p:pRg st="1" end="1"/>
                                            </p:txEl>
                                          </p:spTgt>
                                        </p:tgtEl>
                                        <p:attrNameLst>
                                          <p:attrName>ppt_w</p:attrName>
                                        </p:attrNameLst>
                                      </p:cBhvr>
                                      <p:tavLst>
                                        <p:tav tm="0">
                                          <p:val>
                                            <p:strVal val="ppt_w"/>
                                          </p:val>
                                        </p:tav>
                                        <p:tav tm="100000">
                                          <p:val>
                                            <p:fltVal val="0"/>
                                          </p:val>
                                        </p:tav>
                                      </p:tavLst>
                                    </p:anim>
                                    <p:anim calcmode="lin" valueType="num">
                                      <p:cBhvr>
                                        <p:cTn id="20" dur="2000"/>
                                        <p:tgtEl>
                                          <p:spTgt spid="7">
                                            <p:txEl>
                                              <p:pRg st="1" end="1"/>
                                            </p:txEl>
                                          </p:spTgt>
                                        </p:tgtEl>
                                        <p:attrNameLst>
                                          <p:attrName>ppt_h</p:attrName>
                                        </p:attrNameLst>
                                      </p:cBhvr>
                                      <p:tavLst>
                                        <p:tav tm="0">
                                          <p:val>
                                            <p:strVal val="ppt_h"/>
                                          </p:val>
                                        </p:tav>
                                        <p:tav tm="100000">
                                          <p:val>
                                            <p:fltVal val="0"/>
                                          </p:val>
                                        </p:tav>
                                      </p:tavLst>
                                    </p:anim>
                                    <p:anim calcmode="lin" valueType="num">
                                      <p:cBhvr>
                                        <p:cTn id="21" dur="2000"/>
                                        <p:tgtEl>
                                          <p:spTgt spid="7">
                                            <p:txEl>
                                              <p:pRg st="1" end="1"/>
                                            </p:txEl>
                                          </p:spTgt>
                                        </p:tgtEl>
                                        <p:attrNameLst>
                                          <p:attrName>style.rotation</p:attrName>
                                        </p:attrNameLst>
                                      </p:cBhvr>
                                      <p:tavLst>
                                        <p:tav tm="0">
                                          <p:val>
                                            <p:fltVal val="0"/>
                                          </p:val>
                                        </p:tav>
                                        <p:tav tm="100000">
                                          <p:val>
                                            <p:fltVal val="90"/>
                                          </p:val>
                                        </p:tav>
                                      </p:tavLst>
                                    </p:anim>
                                    <p:animEffect transition="out" filter="fade">
                                      <p:cBhvr>
                                        <p:cTn id="22" dur="2000"/>
                                        <p:tgtEl>
                                          <p:spTgt spid="7">
                                            <p:txEl>
                                              <p:pRg st="1" end="1"/>
                                            </p:txEl>
                                          </p:spTgt>
                                        </p:tgtEl>
                                      </p:cBhvr>
                                    </p:animEffect>
                                    <p:set>
                                      <p:cBhvr>
                                        <p:cTn id="23" dur="1" fill="hold">
                                          <p:stCondLst>
                                            <p:cond delay="1999"/>
                                          </p:stCondLst>
                                        </p:cTn>
                                        <p:tgtEl>
                                          <p:spTgt spid="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a:t>“Frederick Douglass taught that literacy is the path from slavery to freedom. There are many kinds of slavery and many kinds of freedom, but reading is still the path.” </a:t>
            </a:r>
            <a:r>
              <a:rPr lang="en-US" dirty="0"/>
              <a:t/>
            </a:r>
            <a:br>
              <a:rPr lang="en-US" dirty="0"/>
            </a:br>
            <a:endParaRPr lang="en-US" dirty="0" smtClean="0"/>
          </a:p>
          <a:p>
            <a:endParaRPr lang="en-US" sz="2400" dirty="0"/>
          </a:p>
          <a:p>
            <a:pPr algn="r"/>
            <a:r>
              <a:rPr lang="en-US" sz="2400" dirty="0" smtClean="0"/>
              <a:t>Carl </a:t>
            </a:r>
            <a:r>
              <a:rPr lang="en-US" sz="2400" dirty="0"/>
              <a:t>Sagan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804" t="4616" r="28821" b="10254"/>
          <a:stretch/>
        </p:blipFill>
        <p:spPr>
          <a:xfrm>
            <a:off x="10066947" y="4186571"/>
            <a:ext cx="2125054" cy="2674027"/>
          </a:xfrm>
          <a:prstGeom prst="rect">
            <a:avLst/>
          </a:prstGeom>
        </p:spPr>
      </p:pic>
    </p:spTree>
    <p:extLst>
      <p:ext uri="{BB962C8B-B14F-4D97-AF65-F5344CB8AC3E}">
        <p14:creationId xmlns:p14="http://schemas.microsoft.com/office/powerpoint/2010/main" val="3470852032"/>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Teenage girls between the ages of 16 to 19 who live at or below the poverty line and have below average literacy skills are 6 times </a:t>
            </a:r>
            <a:r>
              <a:rPr lang="en-US" dirty="0" smtClean="0"/>
              <a:t>(</a:t>
            </a:r>
            <a:r>
              <a:rPr lang="en-US" b="1" dirty="0" smtClean="0">
                <a:solidFill>
                  <a:srgbClr val="FF0000"/>
                </a:solidFill>
              </a:rPr>
              <a:t>600%</a:t>
            </a:r>
            <a:r>
              <a:rPr lang="en-US" dirty="0" smtClean="0"/>
              <a:t>) more </a:t>
            </a:r>
            <a:r>
              <a:rPr lang="en-US" dirty="0"/>
              <a:t>likely to have children out of wedlock than girls their age who can read proficiently</a:t>
            </a:r>
            <a:r>
              <a:rPr lang="en-US" dirty="0" smtClean="0"/>
              <a:t>.</a:t>
            </a:r>
          </a:p>
          <a:p>
            <a:pPr marL="0" indent="0">
              <a:buNone/>
            </a:pPr>
            <a:endParaRPr lang="en-US" dirty="0"/>
          </a:p>
          <a:p>
            <a:pPr algn="r"/>
            <a:r>
              <a:rPr lang="en-US" sz="2400" dirty="0" err="1"/>
              <a:t>WriteExpress</a:t>
            </a:r>
            <a:r>
              <a:rPr lang="en-US" sz="2400" dirty="0"/>
              <a:t> Corporation. "Literacy Statistics." Begin To Read</a:t>
            </a:r>
          </a:p>
          <a:p>
            <a:pPr marL="0" indent="0">
              <a:buNone/>
            </a:pP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125" r="23585"/>
          <a:stretch/>
        </p:blipFill>
        <p:spPr>
          <a:xfrm>
            <a:off x="9348205" y="4238715"/>
            <a:ext cx="2843796" cy="2619286"/>
          </a:xfrm>
          <a:prstGeom prst="rect">
            <a:avLst/>
          </a:prstGeom>
        </p:spPr>
      </p:pic>
    </p:spTree>
    <p:extLst>
      <p:ext uri="{BB962C8B-B14F-4D97-AF65-F5344CB8AC3E}">
        <p14:creationId xmlns:p14="http://schemas.microsoft.com/office/powerpoint/2010/main" val="2097259857"/>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1466" y="222192"/>
            <a:ext cx="9567333" cy="5696008"/>
          </a:xfrm>
        </p:spPr>
        <p:txBody>
          <a:bodyPr/>
          <a:lstStyle/>
          <a:p>
            <a:pPr marL="0" indent="0">
              <a:buNone/>
            </a:pPr>
            <a:r>
              <a:rPr lang="en-US" sz="2400" dirty="0"/>
              <a:t>“Literacy is a bridge from misery to hope. It is a tool for daily life in modern society. It is a bulwark against poverty, and a building block of development, an essential complement to investments in roads, dams, clinics and factories. Literacy is a platform for democratization, and a vehicle for the promotion of cultural and national identity. Especially for girls and women, it is an agent of family health and nutrition. For everyone, everywhere, literacy is, along with education in general, a basic human right.... Literacy is, finally, the road to human progress and the means through which every man, woman and child can realize his or her full potential</a:t>
            </a:r>
            <a:r>
              <a:rPr lang="en-US" sz="2400" dirty="0" smtClean="0"/>
              <a:t>.”</a:t>
            </a:r>
          </a:p>
          <a:p>
            <a:pPr marL="0" indent="0">
              <a:buNone/>
            </a:pPr>
            <a:endParaRPr lang="en-US" sz="2400" dirty="0" smtClean="0"/>
          </a:p>
          <a:p>
            <a:pPr marL="0" indent="0" algn="r">
              <a:buNone/>
            </a:pPr>
            <a:r>
              <a:rPr lang="en-US" sz="2200" dirty="0" smtClean="0"/>
              <a:t>Kofi Annan, Seventh </a:t>
            </a:r>
            <a:r>
              <a:rPr lang="en-US" sz="2200" dirty="0"/>
              <a:t>Secretary-General of the United </a:t>
            </a:r>
            <a:r>
              <a:rPr lang="en-US" sz="2200" dirty="0" smtClean="0"/>
              <a:t>Nations</a:t>
            </a:r>
          </a:p>
          <a:p>
            <a:pPr marL="0" indent="0" algn="r">
              <a:buNone/>
            </a:pPr>
            <a:r>
              <a:rPr lang="en-US" sz="2200" dirty="0" smtClean="0"/>
              <a:t>from </a:t>
            </a:r>
            <a:r>
              <a:rPr lang="en-US" sz="2200" dirty="0"/>
              <a:t>January 1, 1997 to January 1, </a:t>
            </a:r>
            <a:r>
              <a:rPr lang="en-US" sz="2200" dirty="0" smtClean="0"/>
              <a:t>2007		</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9514" y="4793196"/>
            <a:ext cx="1552485" cy="2064804"/>
          </a:xfrm>
          <a:prstGeom prst="rect">
            <a:avLst/>
          </a:prstGeom>
        </p:spPr>
      </p:pic>
    </p:spTree>
    <p:extLst>
      <p:ext uri="{BB962C8B-B14F-4D97-AF65-F5344CB8AC3E}">
        <p14:creationId xmlns:p14="http://schemas.microsoft.com/office/powerpoint/2010/main" val="1461719240"/>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614195" cy="838200"/>
          </a:xfrm>
        </p:spPr>
        <p:txBody>
          <a:bodyPr anchor="t"/>
          <a:lstStyle/>
          <a:p>
            <a:pPr algn="l"/>
            <a:r>
              <a:rPr lang="en-US" sz="3600" dirty="0">
                <a:solidFill>
                  <a:schemeClr val="accent2">
                    <a:lumMod val="20000"/>
                    <a:lumOff val="80000"/>
                  </a:schemeClr>
                </a:solidFill>
              </a:rPr>
              <a:t>Q: </a:t>
            </a:r>
            <a:r>
              <a:rPr lang="en-US" sz="3600" dirty="0" smtClean="0">
                <a:solidFill>
                  <a:schemeClr val="accent2">
                    <a:lumMod val="20000"/>
                    <a:lumOff val="80000"/>
                  </a:schemeClr>
                </a:solidFill>
              </a:rPr>
              <a:t>What percentage of adults </a:t>
            </a:r>
            <a:r>
              <a:rPr lang="en-US" sz="3600" dirty="0">
                <a:solidFill>
                  <a:schemeClr val="accent2">
                    <a:lumMod val="20000"/>
                    <a:lumOff val="80000"/>
                  </a:schemeClr>
                </a:solidFill>
              </a:rPr>
              <a:t>with very low literacy skills live in </a:t>
            </a:r>
            <a:r>
              <a:rPr lang="en-US" sz="3600" dirty="0" smtClean="0">
                <a:solidFill>
                  <a:schemeClr val="accent2">
                    <a:lumMod val="20000"/>
                    <a:lumOff val="80000"/>
                  </a:schemeClr>
                </a:solidFill>
              </a:rPr>
              <a:t>poverty?</a:t>
            </a:r>
            <a:endParaRPr lang="en-US" sz="3600" dirty="0">
              <a:solidFill>
                <a:schemeClr val="accent2">
                  <a:lumMod val="20000"/>
                  <a:lumOff val="80000"/>
                </a:schemeClr>
              </a:solidFill>
            </a:endParaRPr>
          </a:p>
        </p:txBody>
      </p:sp>
      <p:sp>
        <p:nvSpPr>
          <p:cNvPr id="7" name="Content Placeholder 6"/>
          <p:cNvSpPr>
            <a:spLocks noGrp="1"/>
          </p:cNvSpPr>
          <p:nvPr>
            <p:ph idx="1"/>
          </p:nvPr>
        </p:nvSpPr>
        <p:spPr>
          <a:xfrm>
            <a:off x="2502195" y="1765499"/>
            <a:ext cx="9448800" cy="2589692"/>
          </a:xfrm>
        </p:spPr>
        <p:txBody>
          <a:bodyPr/>
          <a:lstStyle/>
          <a:p>
            <a:pPr marL="457200" indent="-457200">
              <a:buBlip>
                <a:blip r:embed="rId2"/>
              </a:buBlip>
            </a:pPr>
            <a:r>
              <a:rPr lang="en-US" dirty="0" smtClean="0">
                <a:solidFill>
                  <a:schemeClr val="accent2">
                    <a:lumMod val="20000"/>
                    <a:lumOff val="80000"/>
                  </a:schemeClr>
                </a:solidFill>
              </a:rPr>
              <a:t>95%</a:t>
            </a:r>
          </a:p>
          <a:p>
            <a:pPr marL="457200" indent="-457200">
              <a:buBlip>
                <a:blip r:embed="rId2"/>
              </a:buBlip>
            </a:pPr>
            <a:r>
              <a:rPr lang="en-US" dirty="0" smtClean="0">
                <a:solidFill>
                  <a:schemeClr val="accent2">
                    <a:lumMod val="20000"/>
                    <a:lumOff val="80000"/>
                  </a:schemeClr>
                </a:solidFill>
              </a:rPr>
              <a:t>12%</a:t>
            </a:r>
          </a:p>
          <a:p>
            <a:pPr marL="457200" indent="-457200">
              <a:buBlip>
                <a:blip r:embed="rId2"/>
              </a:buBlip>
            </a:pPr>
            <a:r>
              <a:rPr lang="en-US" dirty="0" smtClean="0">
                <a:solidFill>
                  <a:schemeClr val="accent2">
                    <a:lumMod val="20000"/>
                    <a:lumOff val="80000"/>
                  </a:schemeClr>
                </a:solidFill>
              </a:rPr>
              <a:t>43%</a:t>
            </a:r>
          </a:p>
          <a:p>
            <a:pPr marL="457200" indent="-457200">
              <a:buBlip>
                <a:blip r:embed="rId2"/>
              </a:buBlip>
            </a:pPr>
            <a:r>
              <a:rPr lang="en-US" dirty="0" smtClean="0">
                <a:solidFill>
                  <a:schemeClr val="accent2">
                    <a:lumMod val="20000"/>
                    <a:lumOff val="80000"/>
                  </a:schemeClr>
                </a:solidFill>
              </a:rPr>
              <a:t>54%</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1434922399"/>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10000"/>
                                  </p:stCondLst>
                                  <p:childTnLst>
                                    <p:anim calcmode="lin" valueType="num">
                                      <p:cBhvr>
                                        <p:cTn id="6" dur="2000"/>
                                        <p:tgtEl>
                                          <p:spTgt spid="7">
                                            <p:txEl>
                                              <p:pRg st="0" end="0"/>
                                            </p:txEl>
                                          </p:spTgt>
                                        </p:tgtEl>
                                        <p:attrNameLst>
                                          <p:attrName>ppt_w</p:attrName>
                                        </p:attrNameLst>
                                      </p:cBhvr>
                                      <p:tavLst>
                                        <p:tav tm="0">
                                          <p:val>
                                            <p:strVal val="ppt_w"/>
                                          </p:val>
                                        </p:tav>
                                        <p:tav tm="100000">
                                          <p:val>
                                            <p:fltVal val="0"/>
                                          </p:val>
                                        </p:tav>
                                      </p:tavLst>
                                    </p:anim>
                                    <p:anim calcmode="lin" valueType="num">
                                      <p:cBhvr>
                                        <p:cTn id="7" dur="2000"/>
                                        <p:tgtEl>
                                          <p:spTgt spid="7">
                                            <p:txEl>
                                              <p:pRg st="0" end="0"/>
                                            </p:txEl>
                                          </p:spTgt>
                                        </p:tgtEl>
                                        <p:attrNameLst>
                                          <p:attrName>ppt_h</p:attrName>
                                        </p:attrNameLst>
                                      </p:cBhvr>
                                      <p:tavLst>
                                        <p:tav tm="0">
                                          <p:val>
                                            <p:strVal val="ppt_h"/>
                                          </p:val>
                                        </p:tav>
                                        <p:tav tm="100000">
                                          <p:val>
                                            <p:fltVal val="0"/>
                                          </p:val>
                                        </p:tav>
                                      </p:tavLst>
                                    </p:anim>
                                    <p:anim calcmode="lin" valueType="num">
                                      <p:cBhvr>
                                        <p:cTn id="8"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9" dur="2000"/>
                                        <p:tgtEl>
                                          <p:spTgt spid="7">
                                            <p:txEl>
                                              <p:pRg st="0" end="0"/>
                                            </p:txEl>
                                          </p:spTgt>
                                        </p:tgtEl>
                                      </p:cBhvr>
                                    </p:animEffect>
                                    <p:set>
                                      <p:cBhvr>
                                        <p:cTn id="10" dur="1" fill="hold">
                                          <p:stCondLst>
                                            <p:cond delay="1999"/>
                                          </p:stCondLst>
                                        </p:cTn>
                                        <p:tgtEl>
                                          <p:spTgt spid="7">
                                            <p:txEl>
                                              <p:pRg st="0" end="0"/>
                                            </p:txEl>
                                          </p:spTgt>
                                        </p:tgtEl>
                                        <p:attrNameLst>
                                          <p:attrName>style.visibility</p:attrName>
                                        </p:attrNameLst>
                                      </p:cBhvr>
                                      <p:to>
                                        <p:strVal val="hidden"/>
                                      </p:to>
                                    </p:set>
                                  </p:childTnLst>
                                </p:cTn>
                              </p:par>
                            </p:childTnLst>
                          </p:cTn>
                        </p:par>
                        <p:par>
                          <p:cTn id="11" fill="hold">
                            <p:stCondLst>
                              <p:cond delay="12000"/>
                            </p:stCondLst>
                            <p:childTnLst>
                              <p:par>
                                <p:cTn id="12" presetID="42" presetClass="exit" presetSubtype="0" fill="hold" nodeType="afterEffect">
                                  <p:stCondLst>
                                    <p:cond delay="2000"/>
                                  </p:stCondLst>
                                  <p:childTnLst>
                                    <p:animEffect transition="out" filter="fade">
                                      <p:cBhvr>
                                        <p:cTn id="13" dur="2000"/>
                                        <p:tgtEl>
                                          <p:spTgt spid="7">
                                            <p:txEl>
                                              <p:pRg st="1" end="1"/>
                                            </p:txEl>
                                          </p:spTgt>
                                        </p:tgtEl>
                                      </p:cBhvr>
                                    </p:animEffect>
                                    <p:anim calcmode="lin" valueType="num">
                                      <p:cBhvr>
                                        <p:cTn id="14" dur="2000"/>
                                        <p:tgtEl>
                                          <p:spTgt spid="7">
                                            <p:txEl>
                                              <p:pRg st="1" end="1"/>
                                            </p:txEl>
                                          </p:spTgt>
                                        </p:tgtEl>
                                        <p:attrNameLst>
                                          <p:attrName>ppt_x</p:attrName>
                                        </p:attrNameLst>
                                      </p:cBhvr>
                                      <p:tavLst>
                                        <p:tav tm="0">
                                          <p:val>
                                            <p:strVal val="ppt_x"/>
                                          </p:val>
                                        </p:tav>
                                        <p:tav tm="100000">
                                          <p:val>
                                            <p:strVal val="ppt_x"/>
                                          </p:val>
                                        </p:tav>
                                      </p:tavLst>
                                    </p:anim>
                                    <p:anim calcmode="lin" valueType="num">
                                      <p:cBhvr>
                                        <p:cTn id="15" dur="2000"/>
                                        <p:tgtEl>
                                          <p:spTgt spid="7">
                                            <p:txEl>
                                              <p:pRg st="1" end="1"/>
                                            </p:txEl>
                                          </p:spTgt>
                                        </p:tgtEl>
                                        <p:attrNameLst>
                                          <p:attrName>ppt_y</p:attrName>
                                        </p:attrNameLst>
                                      </p:cBhvr>
                                      <p:tavLst>
                                        <p:tav tm="0">
                                          <p:val>
                                            <p:strVal val="ppt_y"/>
                                          </p:val>
                                        </p:tav>
                                        <p:tav tm="100000">
                                          <p:val>
                                            <p:strVal val="ppt_y+.1"/>
                                          </p:val>
                                        </p:tav>
                                      </p:tavLst>
                                    </p:anim>
                                    <p:set>
                                      <p:cBhvr>
                                        <p:cTn id="16" dur="1" fill="hold">
                                          <p:stCondLst>
                                            <p:cond delay="1999"/>
                                          </p:stCondLst>
                                        </p:cTn>
                                        <p:tgtEl>
                                          <p:spTgt spid="7">
                                            <p:txEl>
                                              <p:pRg st="1" end="1"/>
                                            </p:txEl>
                                          </p:spTgt>
                                        </p:tgtEl>
                                        <p:attrNameLst>
                                          <p:attrName>style.visibility</p:attrName>
                                        </p:attrNameLst>
                                      </p:cBhvr>
                                      <p:to>
                                        <p:strVal val="hidden"/>
                                      </p:to>
                                    </p:set>
                                  </p:childTnLst>
                                </p:cTn>
                              </p:par>
                            </p:childTnLst>
                          </p:cTn>
                        </p:par>
                        <p:par>
                          <p:cTn id="17" fill="hold">
                            <p:stCondLst>
                              <p:cond delay="16000"/>
                            </p:stCondLst>
                            <p:childTnLst>
                              <p:par>
                                <p:cTn id="18" presetID="31" presetClass="exit" presetSubtype="0" fill="hold" nodeType="afterEffect">
                                  <p:stCondLst>
                                    <p:cond delay="2000"/>
                                  </p:stCondLst>
                                  <p:childTnLst>
                                    <p:anim calcmode="lin" valueType="num">
                                      <p:cBhvr>
                                        <p:cTn id="19" dur="2000"/>
                                        <p:tgtEl>
                                          <p:spTgt spid="7">
                                            <p:txEl>
                                              <p:pRg st="3" end="3"/>
                                            </p:txEl>
                                          </p:spTgt>
                                        </p:tgtEl>
                                        <p:attrNameLst>
                                          <p:attrName>ppt_w</p:attrName>
                                        </p:attrNameLst>
                                      </p:cBhvr>
                                      <p:tavLst>
                                        <p:tav tm="0">
                                          <p:val>
                                            <p:strVal val="ppt_w"/>
                                          </p:val>
                                        </p:tav>
                                        <p:tav tm="100000">
                                          <p:val>
                                            <p:fltVal val="0"/>
                                          </p:val>
                                        </p:tav>
                                      </p:tavLst>
                                    </p:anim>
                                    <p:anim calcmode="lin" valueType="num">
                                      <p:cBhvr>
                                        <p:cTn id="20" dur="2000"/>
                                        <p:tgtEl>
                                          <p:spTgt spid="7">
                                            <p:txEl>
                                              <p:pRg st="3" end="3"/>
                                            </p:txEl>
                                          </p:spTgt>
                                        </p:tgtEl>
                                        <p:attrNameLst>
                                          <p:attrName>ppt_h</p:attrName>
                                        </p:attrNameLst>
                                      </p:cBhvr>
                                      <p:tavLst>
                                        <p:tav tm="0">
                                          <p:val>
                                            <p:strVal val="ppt_h"/>
                                          </p:val>
                                        </p:tav>
                                        <p:tav tm="100000">
                                          <p:val>
                                            <p:fltVal val="0"/>
                                          </p:val>
                                        </p:tav>
                                      </p:tavLst>
                                    </p:anim>
                                    <p:anim calcmode="lin" valueType="num">
                                      <p:cBhvr>
                                        <p:cTn id="21" dur="2000"/>
                                        <p:tgtEl>
                                          <p:spTgt spid="7">
                                            <p:txEl>
                                              <p:pRg st="3" end="3"/>
                                            </p:txEl>
                                          </p:spTgt>
                                        </p:tgtEl>
                                        <p:attrNameLst>
                                          <p:attrName>style.rotation</p:attrName>
                                        </p:attrNameLst>
                                      </p:cBhvr>
                                      <p:tavLst>
                                        <p:tav tm="0">
                                          <p:val>
                                            <p:fltVal val="0"/>
                                          </p:val>
                                        </p:tav>
                                        <p:tav tm="100000">
                                          <p:val>
                                            <p:fltVal val="90"/>
                                          </p:val>
                                        </p:tav>
                                      </p:tavLst>
                                    </p:anim>
                                    <p:animEffect transition="out" filter="fade">
                                      <p:cBhvr>
                                        <p:cTn id="22" dur="2000"/>
                                        <p:tgtEl>
                                          <p:spTgt spid="7">
                                            <p:txEl>
                                              <p:pRg st="3" end="3"/>
                                            </p:txEl>
                                          </p:spTgt>
                                        </p:tgtEl>
                                      </p:cBhvr>
                                    </p:animEffect>
                                    <p:set>
                                      <p:cBhvr>
                                        <p:cTn id="23" dur="1" fill="hold">
                                          <p:stCondLst>
                                            <p:cond delay="19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43</a:t>
            </a:r>
            <a:r>
              <a:rPr lang="en-US" dirty="0"/>
              <a:t>% of adult </a:t>
            </a:r>
            <a:r>
              <a:rPr lang="en-US" dirty="0" smtClean="0"/>
              <a:t>with very </a:t>
            </a:r>
            <a:r>
              <a:rPr lang="en-US" dirty="0"/>
              <a:t>low literacy skills live in poverty</a:t>
            </a:r>
            <a:r>
              <a:rPr lang="en-US" dirty="0" smtClean="0"/>
              <a:t>.</a:t>
            </a:r>
            <a:endParaRPr lang="en-US" sz="2400" dirty="0" smtClean="0"/>
          </a:p>
          <a:p>
            <a:endParaRPr lang="en-US" sz="2400" dirty="0" smtClean="0"/>
          </a:p>
          <a:p>
            <a:endParaRPr lang="en-US" sz="2400" dirty="0"/>
          </a:p>
          <a:p>
            <a:endParaRPr lang="en-US" sz="2400" dirty="0"/>
          </a:p>
          <a:p>
            <a:pPr algn="r"/>
            <a:r>
              <a:rPr lang="en-US" sz="2400" dirty="0"/>
              <a:t>The National Institute for Literacy</a:t>
            </a:r>
          </a:p>
          <a:p>
            <a:endParaRPr lang="en-US"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7073" r="12639"/>
          <a:stretch/>
        </p:blipFill>
        <p:spPr>
          <a:xfrm>
            <a:off x="7408433" y="4313817"/>
            <a:ext cx="4783567" cy="2544183"/>
          </a:xfrm>
          <a:prstGeom prst="rect">
            <a:avLst/>
          </a:prstGeom>
        </p:spPr>
      </p:pic>
    </p:spTree>
    <p:extLst>
      <p:ext uri="{BB962C8B-B14F-4D97-AF65-F5344CB8AC3E}">
        <p14:creationId xmlns:p14="http://schemas.microsoft.com/office/powerpoint/2010/main" val="3001153535"/>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“People don't realize how a man's whole life can be changed by one book.” </a:t>
            </a:r>
            <a:r>
              <a:rPr lang="en-US" sz="2400" dirty="0"/>
              <a:t/>
            </a:r>
            <a:br>
              <a:rPr lang="en-US" sz="2400" dirty="0"/>
            </a:br>
            <a:endParaRPr lang="en-US" sz="2400" dirty="0" smtClean="0"/>
          </a:p>
          <a:p>
            <a:endParaRPr lang="en-US" sz="2400" dirty="0" smtClean="0"/>
          </a:p>
          <a:p>
            <a:endParaRPr lang="en-US" sz="2400" dirty="0"/>
          </a:p>
          <a:p>
            <a:endParaRPr lang="en-US" sz="2400" dirty="0"/>
          </a:p>
          <a:p>
            <a:pPr algn="r"/>
            <a:r>
              <a:rPr lang="en-US" sz="2400" dirty="0" smtClean="0"/>
              <a:t>Malcolm </a:t>
            </a:r>
            <a:r>
              <a:rPr lang="en-US" sz="2400" dirty="0"/>
              <a:t>X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1130" y="3976282"/>
            <a:ext cx="2090870" cy="2881718"/>
          </a:xfrm>
          <a:prstGeom prst="rect">
            <a:avLst/>
          </a:prstGeom>
        </p:spPr>
      </p:pic>
    </p:spTree>
    <p:extLst>
      <p:ext uri="{BB962C8B-B14F-4D97-AF65-F5344CB8AC3E}">
        <p14:creationId xmlns:p14="http://schemas.microsoft.com/office/powerpoint/2010/main" val="1439967282"/>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614195" cy="838200"/>
          </a:xfrm>
        </p:spPr>
        <p:txBody>
          <a:bodyPr anchor="t"/>
          <a:lstStyle/>
          <a:p>
            <a:pPr algn="l"/>
            <a:r>
              <a:rPr lang="en-US" sz="3600" dirty="0">
                <a:solidFill>
                  <a:schemeClr val="accent2">
                    <a:lumMod val="20000"/>
                    <a:lumOff val="80000"/>
                  </a:schemeClr>
                </a:solidFill>
              </a:rPr>
              <a:t>Q: </a:t>
            </a:r>
            <a:r>
              <a:rPr lang="en-US" sz="3600" dirty="0" smtClean="0">
                <a:solidFill>
                  <a:schemeClr val="accent2">
                    <a:lumMod val="20000"/>
                    <a:lumOff val="80000"/>
                  </a:schemeClr>
                </a:solidFill>
              </a:rPr>
              <a:t>The American Management Association found that what percentage of applicants have insufficient literacy for the position for which they are applying?</a:t>
            </a:r>
            <a:r>
              <a:rPr lang="en-US" dirty="0">
                <a:solidFill>
                  <a:schemeClr val="accent2">
                    <a:lumMod val="20000"/>
                    <a:lumOff val="80000"/>
                  </a:schemeClr>
                </a:solidFill>
              </a:rPr>
              <a:t/>
            </a:r>
            <a:br>
              <a:rPr lang="en-US" dirty="0">
                <a:solidFill>
                  <a:schemeClr val="accent2">
                    <a:lumMod val="20000"/>
                    <a:lumOff val="80000"/>
                  </a:schemeClr>
                </a:solidFill>
              </a:rPr>
            </a:br>
            <a:endParaRPr lang="en-US" dirty="0">
              <a:solidFill>
                <a:schemeClr val="accent2">
                  <a:lumMod val="20000"/>
                  <a:lumOff val="80000"/>
                </a:schemeClr>
              </a:solidFill>
            </a:endParaRPr>
          </a:p>
        </p:txBody>
      </p:sp>
      <p:sp>
        <p:nvSpPr>
          <p:cNvPr id="7" name="Content Placeholder 6"/>
          <p:cNvSpPr>
            <a:spLocks noGrp="1"/>
          </p:cNvSpPr>
          <p:nvPr>
            <p:ph idx="1"/>
          </p:nvPr>
        </p:nvSpPr>
        <p:spPr>
          <a:xfrm>
            <a:off x="2502195" y="2683136"/>
            <a:ext cx="9448800" cy="2589692"/>
          </a:xfrm>
        </p:spPr>
        <p:txBody>
          <a:bodyPr/>
          <a:lstStyle/>
          <a:p>
            <a:pPr marL="457200" indent="-457200">
              <a:buBlip>
                <a:blip r:embed="rId2"/>
              </a:buBlip>
            </a:pPr>
            <a:r>
              <a:rPr lang="en-US" dirty="0" smtClean="0">
                <a:solidFill>
                  <a:schemeClr val="accent2">
                    <a:lumMod val="20000"/>
                    <a:lumOff val="80000"/>
                  </a:schemeClr>
                </a:solidFill>
              </a:rPr>
              <a:t>5.2%</a:t>
            </a:r>
          </a:p>
          <a:p>
            <a:pPr marL="457200" indent="-457200">
              <a:buBlip>
                <a:blip r:embed="rId2"/>
              </a:buBlip>
            </a:pPr>
            <a:r>
              <a:rPr lang="en-US" dirty="0" smtClean="0">
                <a:solidFill>
                  <a:schemeClr val="accent2">
                    <a:lumMod val="20000"/>
                    <a:lumOff val="80000"/>
                  </a:schemeClr>
                </a:solidFill>
              </a:rPr>
              <a:t>24.5%</a:t>
            </a:r>
          </a:p>
          <a:p>
            <a:pPr marL="457200" indent="-457200">
              <a:buBlip>
                <a:blip r:embed="rId2"/>
              </a:buBlip>
            </a:pPr>
            <a:r>
              <a:rPr lang="en-US" dirty="0" smtClean="0">
                <a:solidFill>
                  <a:schemeClr val="accent2">
                    <a:lumMod val="20000"/>
                    <a:lumOff val="80000"/>
                  </a:schemeClr>
                </a:solidFill>
              </a:rPr>
              <a:t>34.1%</a:t>
            </a:r>
          </a:p>
          <a:p>
            <a:pPr marL="457200" indent="-457200">
              <a:buBlip>
                <a:blip r:embed="rId2"/>
              </a:buBlip>
            </a:pPr>
            <a:r>
              <a:rPr lang="en-US" dirty="0" smtClean="0">
                <a:solidFill>
                  <a:schemeClr val="accent2">
                    <a:lumMod val="20000"/>
                    <a:lumOff val="80000"/>
                  </a:schemeClr>
                </a:solidFill>
              </a:rPr>
              <a:t>17.9%</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266292064"/>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afterEffect">
                                  <p:stCondLst>
                                    <p:cond delay="10000"/>
                                  </p:stCondLst>
                                  <p:childTnLst>
                                    <p:animEffect transition="out" filter="wipe(down)">
                                      <p:cBhvr>
                                        <p:cTn id="6" dur="2000"/>
                                        <p:tgtEl>
                                          <p:spTgt spid="7">
                                            <p:txEl>
                                              <p:pRg st="3" end="3"/>
                                            </p:txEl>
                                          </p:spTgt>
                                        </p:tgtEl>
                                      </p:cBhvr>
                                    </p:animEffect>
                                    <p:set>
                                      <p:cBhvr>
                                        <p:cTn id="7" dur="1" fill="hold">
                                          <p:stCondLst>
                                            <p:cond delay="1999"/>
                                          </p:stCondLst>
                                        </p:cTn>
                                        <p:tgtEl>
                                          <p:spTgt spid="7">
                                            <p:txEl>
                                              <p:pRg st="3" end="3"/>
                                            </p:txEl>
                                          </p:spTgt>
                                        </p:tgtEl>
                                        <p:attrNameLst>
                                          <p:attrName>style.visibility</p:attrName>
                                        </p:attrNameLst>
                                      </p:cBhvr>
                                      <p:to>
                                        <p:strVal val="hidden"/>
                                      </p:to>
                                    </p:set>
                                  </p:childTnLst>
                                </p:cTn>
                              </p:par>
                            </p:childTnLst>
                          </p:cTn>
                        </p:par>
                        <p:par>
                          <p:cTn id="8" fill="hold">
                            <p:stCondLst>
                              <p:cond delay="12000"/>
                            </p:stCondLst>
                            <p:childTnLst>
                              <p:par>
                                <p:cTn id="9" presetID="31" presetClass="exit" presetSubtype="0" fill="hold" nodeType="afterEffect">
                                  <p:stCondLst>
                                    <p:cond delay="0"/>
                                  </p:stCondLst>
                                  <p:childTnLst>
                                    <p:anim calcmode="lin" valueType="num">
                                      <p:cBhvr>
                                        <p:cTn id="10" dur="2000"/>
                                        <p:tgtEl>
                                          <p:spTgt spid="7">
                                            <p:txEl>
                                              <p:pRg st="0" end="0"/>
                                            </p:txEl>
                                          </p:spTgt>
                                        </p:tgtEl>
                                        <p:attrNameLst>
                                          <p:attrName>ppt_w</p:attrName>
                                        </p:attrNameLst>
                                      </p:cBhvr>
                                      <p:tavLst>
                                        <p:tav tm="0">
                                          <p:val>
                                            <p:strVal val="ppt_w"/>
                                          </p:val>
                                        </p:tav>
                                        <p:tav tm="100000">
                                          <p:val>
                                            <p:fltVal val="0"/>
                                          </p:val>
                                        </p:tav>
                                      </p:tavLst>
                                    </p:anim>
                                    <p:anim calcmode="lin" valueType="num">
                                      <p:cBhvr>
                                        <p:cTn id="11" dur="2000"/>
                                        <p:tgtEl>
                                          <p:spTgt spid="7">
                                            <p:txEl>
                                              <p:pRg st="0" end="0"/>
                                            </p:txEl>
                                          </p:spTgt>
                                        </p:tgtEl>
                                        <p:attrNameLst>
                                          <p:attrName>ppt_h</p:attrName>
                                        </p:attrNameLst>
                                      </p:cBhvr>
                                      <p:tavLst>
                                        <p:tav tm="0">
                                          <p:val>
                                            <p:strVal val="ppt_h"/>
                                          </p:val>
                                        </p:tav>
                                        <p:tav tm="100000">
                                          <p:val>
                                            <p:fltVal val="0"/>
                                          </p:val>
                                        </p:tav>
                                      </p:tavLst>
                                    </p:anim>
                                    <p:anim calcmode="lin" valueType="num">
                                      <p:cBhvr>
                                        <p:cTn id="12"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13" dur="2000"/>
                                        <p:tgtEl>
                                          <p:spTgt spid="7">
                                            <p:txEl>
                                              <p:pRg st="0" end="0"/>
                                            </p:txEl>
                                          </p:spTgt>
                                        </p:tgtEl>
                                      </p:cBhvr>
                                    </p:animEffect>
                                    <p:set>
                                      <p:cBhvr>
                                        <p:cTn id="14" dur="1" fill="hold">
                                          <p:stCondLst>
                                            <p:cond delay="1999"/>
                                          </p:stCondLst>
                                        </p:cTn>
                                        <p:tgtEl>
                                          <p:spTgt spid="7">
                                            <p:txEl>
                                              <p:pRg st="0" end="0"/>
                                            </p:txEl>
                                          </p:spTgt>
                                        </p:tgtEl>
                                        <p:attrNameLst>
                                          <p:attrName>style.visibility</p:attrName>
                                        </p:attrNameLst>
                                      </p:cBhvr>
                                      <p:to>
                                        <p:strVal val="hidden"/>
                                      </p:to>
                                    </p:set>
                                  </p:childTnLst>
                                </p:cTn>
                              </p:par>
                            </p:childTnLst>
                          </p:cTn>
                        </p:par>
                        <p:par>
                          <p:cTn id="15" fill="hold">
                            <p:stCondLst>
                              <p:cond delay="14000"/>
                            </p:stCondLst>
                            <p:childTnLst>
                              <p:par>
                                <p:cTn id="16" presetID="21" presetClass="exit" presetSubtype="1" fill="hold" nodeType="afterEffect">
                                  <p:stCondLst>
                                    <p:cond delay="2000"/>
                                  </p:stCondLst>
                                  <p:childTnLst>
                                    <p:animEffect transition="out" filter="wheel(1)">
                                      <p:cBhvr>
                                        <p:cTn id="17" dur="2000"/>
                                        <p:tgtEl>
                                          <p:spTgt spid="7">
                                            <p:txEl>
                                              <p:pRg st="1" end="1"/>
                                            </p:txEl>
                                          </p:spTgt>
                                        </p:tgtEl>
                                      </p:cBhvr>
                                    </p:animEffect>
                                    <p:set>
                                      <p:cBhvr>
                                        <p:cTn id="18" dur="1" fill="hold">
                                          <p:stCondLst>
                                            <p:cond delay="1999"/>
                                          </p:stCondLst>
                                        </p:cTn>
                                        <p:tgtEl>
                                          <p:spTgt spid="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An American Management Association survey of member and client companies found that 34.1% of </a:t>
            </a:r>
            <a:r>
              <a:rPr lang="en-US" dirty="0" smtClean="0"/>
              <a:t>job applicants </a:t>
            </a:r>
            <a:r>
              <a:rPr lang="en-US" dirty="0"/>
              <a:t>lack the literacy skills they need for the job for which they are applying</a:t>
            </a:r>
            <a:r>
              <a:rPr lang="en-US" dirty="0" smtClean="0"/>
              <a:t>.</a:t>
            </a:r>
          </a:p>
          <a:p>
            <a:pPr marL="0" indent="0">
              <a:buNone/>
            </a:pPr>
            <a:endParaRPr lang="en-US" dirty="0" smtClean="0"/>
          </a:p>
          <a:p>
            <a:pPr algn="r"/>
            <a:r>
              <a:rPr lang="en-US" sz="2000" i="1" dirty="0" smtClean="0"/>
              <a:t>U.S</a:t>
            </a:r>
            <a:r>
              <a:rPr lang="en-US" sz="2000" i="1" dirty="0"/>
              <a:t>. Adult Literacy Programs: Making a Difference. </a:t>
            </a:r>
            <a:r>
              <a:rPr lang="en-US" sz="2000" i="1" dirty="0" err="1"/>
              <a:t>ProLiteracy</a:t>
            </a:r>
            <a:r>
              <a:rPr lang="en-US" sz="2000" i="1" dirty="0"/>
              <a:t> America</a:t>
            </a:r>
            <a:endParaRPr lang="en-US" sz="2000"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428" y="4563454"/>
            <a:ext cx="3648571" cy="2294546"/>
          </a:xfrm>
          <a:prstGeom prst="rect">
            <a:avLst/>
          </a:prstGeom>
        </p:spPr>
      </p:pic>
    </p:spTree>
    <p:extLst>
      <p:ext uri="{BB962C8B-B14F-4D97-AF65-F5344CB8AC3E}">
        <p14:creationId xmlns:p14="http://schemas.microsoft.com/office/powerpoint/2010/main" val="185205922"/>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“There is no such thing as a child who hates to read; there are only children who have not found the right book.” </a:t>
            </a:r>
            <a:br>
              <a:rPr lang="en-US" dirty="0"/>
            </a:br>
            <a:endParaRPr lang="en-US" dirty="0"/>
          </a:p>
          <a:p>
            <a:endParaRPr lang="en-US" dirty="0" smtClean="0"/>
          </a:p>
          <a:p>
            <a:pPr algn="r"/>
            <a:r>
              <a:rPr lang="en-US" sz="2400" dirty="0" smtClean="0"/>
              <a:t>Frank </a:t>
            </a:r>
            <a:r>
              <a:rPr lang="en-US" sz="2400" dirty="0" err="1"/>
              <a:t>Serafini</a:t>
            </a:r>
            <a:r>
              <a:rPr lang="en-US" sz="24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365" y="4016524"/>
            <a:ext cx="3788635" cy="2841476"/>
          </a:xfrm>
          <a:prstGeom prst="rect">
            <a:avLst/>
          </a:prstGeom>
        </p:spPr>
      </p:pic>
    </p:spTree>
    <p:extLst>
      <p:ext uri="{BB962C8B-B14F-4D97-AF65-F5344CB8AC3E}">
        <p14:creationId xmlns:p14="http://schemas.microsoft.com/office/powerpoint/2010/main" val="2909957761"/>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614195" cy="838200"/>
          </a:xfrm>
        </p:spPr>
        <p:txBody>
          <a:bodyPr anchor="t"/>
          <a:lstStyle/>
          <a:p>
            <a:pPr algn="l"/>
            <a:r>
              <a:rPr lang="en-US" sz="3600" dirty="0">
                <a:solidFill>
                  <a:schemeClr val="accent2">
                    <a:lumMod val="20000"/>
                    <a:lumOff val="80000"/>
                  </a:schemeClr>
                </a:solidFill>
              </a:rPr>
              <a:t>Q: What percentage of American workers have inadequate literacy skills?</a:t>
            </a:r>
            <a:br>
              <a:rPr lang="en-US" sz="3600" dirty="0">
                <a:solidFill>
                  <a:schemeClr val="accent2">
                    <a:lumMod val="20000"/>
                    <a:lumOff val="80000"/>
                  </a:schemeClr>
                </a:solidFill>
              </a:rPr>
            </a:br>
            <a:endParaRPr lang="en-US" sz="3600" dirty="0">
              <a:solidFill>
                <a:schemeClr val="accent2">
                  <a:lumMod val="20000"/>
                  <a:lumOff val="80000"/>
                </a:schemeClr>
              </a:solidFill>
            </a:endParaRPr>
          </a:p>
        </p:txBody>
      </p:sp>
      <p:sp>
        <p:nvSpPr>
          <p:cNvPr id="7" name="Content Placeholder 6"/>
          <p:cNvSpPr>
            <a:spLocks noGrp="1"/>
          </p:cNvSpPr>
          <p:nvPr>
            <p:ph idx="1"/>
          </p:nvPr>
        </p:nvSpPr>
        <p:spPr>
          <a:xfrm>
            <a:off x="2419497" y="1826615"/>
            <a:ext cx="9448800" cy="2589692"/>
          </a:xfrm>
        </p:spPr>
        <p:txBody>
          <a:bodyPr/>
          <a:lstStyle/>
          <a:p>
            <a:pPr marL="457200" indent="-457200">
              <a:buBlip>
                <a:blip r:embed="rId2"/>
              </a:buBlip>
            </a:pPr>
            <a:r>
              <a:rPr lang="en-US" dirty="0" smtClean="0">
                <a:solidFill>
                  <a:schemeClr val="accent2">
                    <a:lumMod val="20000"/>
                    <a:lumOff val="80000"/>
                  </a:schemeClr>
                </a:solidFill>
              </a:rPr>
              <a:t>15%</a:t>
            </a:r>
          </a:p>
          <a:p>
            <a:pPr marL="457200" indent="-457200">
              <a:buBlip>
                <a:blip r:embed="rId2"/>
              </a:buBlip>
            </a:pPr>
            <a:r>
              <a:rPr lang="en-US" dirty="0" smtClean="0">
                <a:solidFill>
                  <a:schemeClr val="accent2">
                    <a:lumMod val="20000"/>
                    <a:lumOff val="80000"/>
                  </a:schemeClr>
                </a:solidFill>
              </a:rPr>
              <a:t>40%</a:t>
            </a:r>
          </a:p>
          <a:p>
            <a:pPr marL="457200" indent="-457200">
              <a:buBlip>
                <a:blip r:embed="rId2"/>
              </a:buBlip>
            </a:pPr>
            <a:r>
              <a:rPr lang="en-US" dirty="0" smtClean="0">
                <a:solidFill>
                  <a:schemeClr val="accent2">
                    <a:lumMod val="20000"/>
                    <a:lumOff val="80000"/>
                  </a:schemeClr>
                </a:solidFill>
              </a:rPr>
              <a:t>22%</a:t>
            </a:r>
          </a:p>
          <a:p>
            <a:pPr marL="457200" indent="-457200">
              <a:buBlip>
                <a:blip r:embed="rId2"/>
              </a:buBlip>
            </a:pPr>
            <a:r>
              <a:rPr lang="en-US" dirty="0" smtClean="0">
                <a:solidFill>
                  <a:schemeClr val="accent2">
                    <a:lumMod val="20000"/>
                    <a:lumOff val="80000"/>
                  </a:schemeClr>
                </a:solidFill>
              </a:rPr>
              <a:t>17%</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1501366549"/>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10000"/>
                                  </p:stCondLst>
                                  <p:childTnLst>
                                    <p:animEffect transition="out" filter="fade">
                                      <p:cBhvr>
                                        <p:cTn id="6" dur="2000"/>
                                        <p:tgtEl>
                                          <p:spTgt spid="7">
                                            <p:txEl>
                                              <p:pRg st="0" end="0"/>
                                            </p:txEl>
                                          </p:spTgt>
                                        </p:tgtEl>
                                      </p:cBhvr>
                                    </p:animEffect>
                                    <p:anim calcmode="lin" valueType="num">
                                      <p:cBhvr>
                                        <p:cTn id="7" dur="2000"/>
                                        <p:tgtEl>
                                          <p:spTgt spid="7">
                                            <p:txEl>
                                              <p:pRg st="0" end="0"/>
                                            </p:txEl>
                                          </p:spTgt>
                                        </p:tgtEl>
                                        <p:attrNameLst>
                                          <p:attrName>ppt_x</p:attrName>
                                        </p:attrNameLst>
                                      </p:cBhvr>
                                      <p:tavLst>
                                        <p:tav tm="0">
                                          <p:val>
                                            <p:strVal val="ppt_x"/>
                                          </p:val>
                                        </p:tav>
                                        <p:tav tm="100000">
                                          <p:val>
                                            <p:strVal val="ppt_x"/>
                                          </p:val>
                                        </p:tav>
                                      </p:tavLst>
                                    </p:anim>
                                    <p:anim calcmode="lin" valueType="num">
                                      <p:cBhvr>
                                        <p:cTn id="8" dur="2000"/>
                                        <p:tgtEl>
                                          <p:spTgt spid="7">
                                            <p:txEl>
                                              <p:pRg st="0" end="0"/>
                                            </p:txEl>
                                          </p:spTgt>
                                        </p:tgtEl>
                                        <p:attrNameLst>
                                          <p:attrName>ppt_y</p:attrName>
                                        </p:attrNameLst>
                                      </p:cBhvr>
                                      <p:tavLst>
                                        <p:tav tm="0">
                                          <p:val>
                                            <p:strVal val="ppt_y"/>
                                          </p:val>
                                        </p:tav>
                                        <p:tav tm="100000">
                                          <p:val>
                                            <p:strVal val="ppt_y+.1"/>
                                          </p:val>
                                        </p:tav>
                                      </p:tavLst>
                                    </p:anim>
                                    <p:set>
                                      <p:cBhvr>
                                        <p:cTn id="9" dur="1" fill="hold">
                                          <p:stCondLst>
                                            <p:cond delay="1999"/>
                                          </p:stCondLst>
                                        </p:cTn>
                                        <p:tgtEl>
                                          <p:spTgt spid="7">
                                            <p:txEl>
                                              <p:pRg st="0" end="0"/>
                                            </p:txEl>
                                          </p:spTgt>
                                        </p:tgtEl>
                                        <p:attrNameLst>
                                          <p:attrName>style.visibility</p:attrName>
                                        </p:attrNameLst>
                                      </p:cBhvr>
                                      <p:to>
                                        <p:strVal val="hidden"/>
                                      </p:to>
                                    </p:set>
                                  </p:childTnLst>
                                </p:cTn>
                              </p:par>
                            </p:childTnLst>
                          </p:cTn>
                        </p:par>
                        <p:par>
                          <p:cTn id="10" fill="hold">
                            <p:stCondLst>
                              <p:cond delay="12000"/>
                            </p:stCondLst>
                            <p:childTnLst>
                              <p:par>
                                <p:cTn id="11" presetID="2" presetClass="exit" presetSubtype="4" fill="hold" nodeType="afterEffect">
                                  <p:stCondLst>
                                    <p:cond delay="2000"/>
                                  </p:stCondLst>
                                  <p:childTnLst>
                                    <p:anim calcmode="lin" valueType="num">
                                      <p:cBhvr additive="base">
                                        <p:cTn id="12" dur="2000"/>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2000"/>
                                        <p:tgtEl>
                                          <p:spTgt spid="7">
                                            <p:txEl>
                                              <p:pRg st="2" end="2"/>
                                            </p:txEl>
                                          </p:spTgt>
                                        </p:tgtEl>
                                        <p:attrNameLst>
                                          <p:attrName>ppt_y</p:attrName>
                                        </p:attrNameLst>
                                      </p:cBhvr>
                                      <p:tavLst>
                                        <p:tav tm="0">
                                          <p:val>
                                            <p:strVal val="ppt_y"/>
                                          </p:val>
                                        </p:tav>
                                        <p:tav tm="100000">
                                          <p:val>
                                            <p:strVal val="1+ppt_h/2"/>
                                          </p:val>
                                        </p:tav>
                                      </p:tavLst>
                                    </p:anim>
                                    <p:set>
                                      <p:cBhvr>
                                        <p:cTn id="14" dur="1" fill="hold">
                                          <p:stCondLst>
                                            <p:cond delay="1999"/>
                                          </p:stCondLst>
                                        </p:cTn>
                                        <p:tgtEl>
                                          <p:spTgt spid="7">
                                            <p:txEl>
                                              <p:pRg st="2" end="2"/>
                                            </p:txEl>
                                          </p:spTgt>
                                        </p:tgtEl>
                                        <p:attrNameLst>
                                          <p:attrName>style.visibility</p:attrName>
                                        </p:attrNameLst>
                                      </p:cBhvr>
                                      <p:to>
                                        <p:strVal val="hidden"/>
                                      </p:to>
                                    </p:set>
                                  </p:childTnLst>
                                </p:cTn>
                              </p:par>
                            </p:childTnLst>
                          </p:cTn>
                        </p:par>
                        <p:par>
                          <p:cTn id="15" fill="hold">
                            <p:stCondLst>
                              <p:cond delay="16000"/>
                            </p:stCondLst>
                            <p:childTnLst>
                              <p:par>
                                <p:cTn id="16" presetID="42" presetClass="exit" presetSubtype="0" fill="hold" nodeType="afterEffect">
                                  <p:stCondLst>
                                    <p:cond delay="2000"/>
                                  </p:stCondLst>
                                  <p:childTnLst>
                                    <p:animEffect transition="out" filter="fade">
                                      <p:cBhvr>
                                        <p:cTn id="17" dur="2000"/>
                                        <p:tgtEl>
                                          <p:spTgt spid="7">
                                            <p:txEl>
                                              <p:pRg st="3" end="3"/>
                                            </p:txEl>
                                          </p:spTgt>
                                        </p:tgtEl>
                                      </p:cBhvr>
                                    </p:animEffect>
                                    <p:anim calcmode="lin" valueType="num">
                                      <p:cBhvr>
                                        <p:cTn id="18" dur="2000"/>
                                        <p:tgtEl>
                                          <p:spTgt spid="7">
                                            <p:txEl>
                                              <p:pRg st="3" end="3"/>
                                            </p:txEl>
                                          </p:spTgt>
                                        </p:tgtEl>
                                        <p:attrNameLst>
                                          <p:attrName>ppt_x</p:attrName>
                                        </p:attrNameLst>
                                      </p:cBhvr>
                                      <p:tavLst>
                                        <p:tav tm="0">
                                          <p:val>
                                            <p:strVal val="ppt_x"/>
                                          </p:val>
                                        </p:tav>
                                        <p:tav tm="100000">
                                          <p:val>
                                            <p:strVal val="ppt_x"/>
                                          </p:val>
                                        </p:tav>
                                      </p:tavLst>
                                    </p:anim>
                                    <p:anim calcmode="lin" valueType="num">
                                      <p:cBhvr>
                                        <p:cTn id="19" dur="2000"/>
                                        <p:tgtEl>
                                          <p:spTgt spid="7">
                                            <p:txEl>
                                              <p:pRg st="3" end="3"/>
                                            </p:txEl>
                                          </p:spTgt>
                                        </p:tgtEl>
                                        <p:attrNameLst>
                                          <p:attrName>ppt_y</p:attrName>
                                        </p:attrNameLst>
                                      </p:cBhvr>
                                      <p:tavLst>
                                        <p:tav tm="0">
                                          <p:val>
                                            <p:strVal val="ppt_y"/>
                                          </p:val>
                                        </p:tav>
                                        <p:tav tm="100000">
                                          <p:val>
                                            <p:strVal val="ppt_y+.1"/>
                                          </p:val>
                                        </p:tav>
                                      </p:tavLst>
                                    </p:anim>
                                    <p:set>
                                      <p:cBhvr>
                                        <p:cTn id="20" dur="1" fill="hold">
                                          <p:stCondLst>
                                            <p:cond delay="19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lumMod val="20000"/>
                    <a:lumOff val="80000"/>
                  </a:schemeClr>
                </a:solidFill>
              </a:rPr>
              <a:t>JLT Children’s Literacy Project</a:t>
            </a:r>
            <a:endParaRPr lang="en-US" dirty="0">
              <a:solidFill>
                <a:schemeClr val="accent2">
                  <a:lumMod val="20000"/>
                  <a:lumOff val="80000"/>
                </a:schemeClr>
              </a:solidFill>
            </a:endParaRPr>
          </a:p>
        </p:txBody>
      </p:sp>
      <p:pic>
        <p:nvPicPr>
          <p:cNvPr id="5" name="Picture 4"/>
          <p:cNvPicPr>
            <a:picLocks noChangeAspect="1"/>
          </p:cNvPicPr>
          <p:nvPr/>
        </p:nvPicPr>
        <p:blipFill rotWithShape="1">
          <a:blip r:embed="rId2"/>
          <a:srcRect l="16984" t="15538" r="14762" b="19559"/>
          <a:stretch/>
        </p:blipFill>
        <p:spPr>
          <a:xfrm>
            <a:off x="2554514" y="1282320"/>
            <a:ext cx="8701000" cy="4654023"/>
          </a:xfrm>
          <a:prstGeom prst="rect">
            <a:avLst/>
          </a:prstGeom>
        </p:spPr>
      </p:pic>
      <p:sp>
        <p:nvSpPr>
          <p:cNvPr id="6" name="Rectangle 5"/>
          <p:cNvSpPr/>
          <p:nvPr/>
        </p:nvSpPr>
        <p:spPr>
          <a:xfrm>
            <a:off x="4687166" y="5936343"/>
            <a:ext cx="6677025" cy="307777"/>
          </a:xfrm>
          <a:prstGeom prst="rect">
            <a:avLst/>
          </a:prstGeom>
        </p:spPr>
        <p:txBody>
          <a:bodyPr wrap="square">
            <a:spAutoFit/>
          </a:bodyPr>
          <a:lstStyle/>
          <a:p>
            <a:pPr algn="r"/>
            <a:r>
              <a:rPr lang="en-US" sz="1400" i="1" dirty="0" smtClean="0">
                <a:solidFill>
                  <a:schemeClr val="accent5">
                    <a:lumMod val="20000"/>
                    <a:lumOff val="80000"/>
                  </a:schemeClr>
                </a:solidFill>
                <a:latin typeface="Calibri" panose="020F0502020204030204" pitchFamily="34" charset="0"/>
              </a:rPr>
              <a:t>U.S</a:t>
            </a:r>
            <a:r>
              <a:rPr lang="en-US" sz="1400" i="1" dirty="0">
                <a:solidFill>
                  <a:schemeClr val="accent5">
                    <a:lumMod val="20000"/>
                    <a:lumOff val="80000"/>
                  </a:schemeClr>
                </a:solidFill>
                <a:latin typeface="Calibri" panose="020F0502020204030204" pitchFamily="34" charset="0"/>
              </a:rPr>
              <a:t>. Department of Education, Office of Vocational and Adult Education. </a:t>
            </a:r>
            <a:r>
              <a:rPr lang="en-US" sz="1400" i="1" dirty="0" smtClean="0">
                <a:solidFill>
                  <a:schemeClr val="accent5">
                    <a:lumMod val="20000"/>
                    <a:lumOff val="80000"/>
                  </a:schemeClr>
                </a:solidFill>
                <a:latin typeface="Calibri" panose="020F0502020204030204" pitchFamily="34" charset="0"/>
              </a:rPr>
              <a:t>April </a:t>
            </a:r>
            <a:r>
              <a:rPr lang="en-US" sz="1400" i="1" dirty="0">
                <a:solidFill>
                  <a:schemeClr val="accent5">
                    <a:lumMod val="20000"/>
                    <a:lumOff val="80000"/>
                  </a:schemeClr>
                </a:solidFill>
                <a:latin typeface="Calibri" panose="020F0502020204030204" pitchFamily="34" charset="0"/>
              </a:rPr>
              <a:t>2005</a:t>
            </a:r>
            <a:endParaRPr lang="en-US" sz="1400" dirty="0">
              <a:solidFill>
                <a:schemeClr val="accent5">
                  <a:lumMod val="20000"/>
                  <a:lumOff val="80000"/>
                </a:schemeClr>
              </a:solidFill>
              <a:latin typeface="Calibri" panose="020F0502020204030204" pitchFamily="34" charset="0"/>
            </a:endParaRPr>
          </a:p>
        </p:txBody>
      </p:sp>
    </p:spTree>
    <p:extLst>
      <p:ext uri="{BB962C8B-B14F-4D97-AF65-F5344CB8AC3E}">
        <p14:creationId xmlns:p14="http://schemas.microsoft.com/office/powerpoint/2010/main" val="3183002490"/>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2/3 of students who cannot read proficiently by the end of 4</a:t>
            </a:r>
            <a:r>
              <a:rPr lang="en-US" baseline="30000" dirty="0" smtClean="0"/>
              <a:t>th</a:t>
            </a:r>
            <a:r>
              <a:rPr lang="en-US" dirty="0" smtClean="0"/>
              <a:t> grade will end up in jail or on welfare.</a:t>
            </a:r>
            <a:endParaRPr lang="en-US" sz="2400" dirty="0" smtClean="0"/>
          </a:p>
          <a:p>
            <a:endParaRPr lang="en-US" sz="2400" dirty="0" smtClean="0"/>
          </a:p>
          <a:p>
            <a:endParaRPr lang="en-US" sz="2400" dirty="0"/>
          </a:p>
          <a:p>
            <a:pPr algn="r"/>
            <a:r>
              <a:rPr lang="en-US" sz="2400" dirty="0" smtClean="0"/>
              <a:t>www.begintoread.com/research/literacystatistics.html</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994" y="3703579"/>
            <a:ext cx="4740006" cy="3154421"/>
          </a:xfrm>
          <a:prstGeom prst="rect">
            <a:avLst/>
          </a:prstGeom>
        </p:spPr>
      </p:pic>
    </p:spTree>
    <p:extLst>
      <p:ext uri="{BB962C8B-B14F-4D97-AF65-F5344CB8AC3E}">
        <p14:creationId xmlns:p14="http://schemas.microsoft.com/office/powerpoint/2010/main" val="1566727631"/>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“One glance at a book and you hear the voice of another person, perhaps someone dead for 1,000 years. To read is to voyage through time.” </a:t>
            </a:r>
            <a:endParaRPr lang="en-US" dirty="0" smtClean="0"/>
          </a:p>
          <a:p>
            <a:endParaRPr lang="en-US" dirty="0"/>
          </a:p>
          <a:p>
            <a:pPr algn="r"/>
            <a:endParaRPr lang="en-US" sz="2400" dirty="0" smtClean="0"/>
          </a:p>
          <a:p>
            <a:pPr algn="r"/>
            <a:endParaRPr lang="en-US" sz="2400" dirty="0"/>
          </a:p>
          <a:p>
            <a:pPr algn="r"/>
            <a:r>
              <a:rPr lang="en-US" sz="2400" dirty="0" smtClean="0"/>
              <a:t>Carl Sagan</a:t>
            </a:r>
            <a:endParaRPr lang="en-US"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3804" t="4616" r="28821" b="10254"/>
          <a:stretch/>
        </p:blipFill>
        <p:spPr>
          <a:xfrm>
            <a:off x="9930213" y="4000661"/>
            <a:ext cx="2261787" cy="2846082"/>
          </a:xfrm>
          <a:prstGeom prst="rect">
            <a:avLst/>
          </a:prstGeom>
        </p:spPr>
      </p:pic>
    </p:spTree>
    <p:extLst>
      <p:ext uri="{BB962C8B-B14F-4D97-AF65-F5344CB8AC3E}">
        <p14:creationId xmlns:p14="http://schemas.microsoft.com/office/powerpoint/2010/main" val="2286094340"/>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614195" cy="838200"/>
          </a:xfrm>
        </p:spPr>
        <p:txBody>
          <a:bodyPr anchor="t"/>
          <a:lstStyle/>
          <a:p>
            <a:pPr algn="l"/>
            <a:r>
              <a:rPr lang="en-US" sz="3600" dirty="0">
                <a:solidFill>
                  <a:schemeClr val="accent2">
                    <a:lumMod val="20000"/>
                    <a:lumOff val="80000"/>
                  </a:schemeClr>
                </a:solidFill>
              </a:rPr>
              <a:t>Q: </a:t>
            </a:r>
            <a:r>
              <a:rPr lang="en-US" sz="3600" dirty="0" smtClean="0">
                <a:solidFill>
                  <a:schemeClr val="accent2">
                    <a:lumMod val="20000"/>
                    <a:lumOff val="80000"/>
                  </a:schemeClr>
                </a:solidFill>
              </a:rPr>
              <a:t>There are 250 schools in Hillsborough County.  Title I schools are those where 75% of the students are sufficiently disadvantaged that they qualify for free or reduced cost meals.  Out of 250 schools, how many are Title I?</a:t>
            </a:r>
            <a:endParaRPr lang="en-US" sz="3600" dirty="0">
              <a:solidFill>
                <a:schemeClr val="accent2">
                  <a:lumMod val="20000"/>
                  <a:lumOff val="80000"/>
                </a:schemeClr>
              </a:solidFill>
            </a:endParaRPr>
          </a:p>
        </p:txBody>
      </p:sp>
      <p:sp>
        <p:nvSpPr>
          <p:cNvPr id="7" name="Content Placeholder 6"/>
          <p:cNvSpPr>
            <a:spLocks noGrp="1"/>
          </p:cNvSpPr>
          <p:nvPr>
            <p:ph idx="1"/>
          </p:nvPr>
        </p:nvSpPr>
        <p:spPr>
          <a:xfrm>
            <a:off x="2502195" y="3675939"/>
            <a:ext cx="9448800" cy="2441943"/>
          </a:xfrm>
        </p:spPr>
        <p:txBody>
          <a:bodyPr/>
          <a:lstStyle/>
          <a:p>
            <a:pPr marL="457200" indent="-457200">
              <a:buBlip>
                <a:blip r:embed="rId2"/>
              </a:buBlip>
            </a:pPr>
            <a:r>
              <a:rPr lang="en-US" dirty="0" smtClean="0">
                <a:solidFill>
                  <a:schemeClr val="accent2">
                    <a:lumMod val="20000"/>
                    <a:lumOff val="80000"/>
                  </a:schemeClr>
                </a:solidFill>
              </a:rPr>
              <a:t>48 of 250</a:t>
            </a:r>
          </a:p>
          <a:p>
            <a:pPr marL="457200" indent="-457200">
              <a:buBlip>
                <a:blip r:embed="rId2"/>
              </a:buBlip>
            </a:pPr>
            <a:r>
              <a:rPr lang="en-US" dirty="0" smtClean="0">
                <a:solidFill>
                  <a:schemeClr val="accent2">
                    <a:lumMod val="20000"/>
                    <a:lumOff val="80000"/>
                  </a:schemeClr>
                </a:solidFill>
              </a:rPr>
              <a:t>74 of 250</a:t>
            </a:r>
          </a:p>
          <a:p>
            <a:pPr marL="457200" indent="-457200">
              <a:buBlip>
                <a:blip r:embed="rId2"/>
              </a:buBlip>
            </a:pPr>
            <a:r>
              <a:rPr lang="en-US" dirty="0" smtClean="0">
                <a:solidFill>
                  <a:schemeClr val="accent2">
                    <a:lumMod val="20000"/>
                    <a:lumOff val="80000"/>
                  </a:schemeClr>
                </a:solidFill>
              </a:rPr>
              <a:t>105 of 250</a:t>
            </a:r>
          </a:p>
          <a:p>
            <a:pPr marL="457200" indent="-457200">
              <a:buBlip>
                <a:blip r:embed="rId2"/>
              </a:buBlip>
            </a:pPr>
            <a:r>
              <a:rPr lang="en-US" dirty="0" smtClean="0">
                <a:solidFill>
                  <a:schemeClr val="accent2">
                    <a:lumMod val="20000"/>
                    <a:lumOff val="80000"/>
                  </a:schemeClr>
                </a:solidFill>
              </a:rPr>
              <a:t>150 of 250</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4256509143"/>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2000"/>
                                  </p:stCondLst>
                                  <p:childTnLst>
                                    <p:anim calcmode="lin" valueType="num">
                                      <p:cBhvr>
                                        <p:cTn id="6" dur="2000"/>
                                        <p:tgtEl>
                                          <p:spTgt spid="7">
                                            <p:txEl>
                                              <p:pRg st="2" end="2"/>
                                            </p:txEl>
                                          </p:spTgt>
                                        </p:tgtEl>
                                        <p:attrNameLst>
                                          <p:attrName>ppt_w</p:attrName>
                                        </p:attrNameLst>
                                      </p:cBhvr>
                                      <p:tavLst>
                                        <p:tav tm="0">
                                          <p:val>
                                            <p:strVal val="ppt_w"/>
                                          </p:val>
                                        </p:tav>
                                        <p:tav tm="100000">
                                          <p:val>
                                            <p:fltVal val="0"/>
                                          </p:val>
                                        </p:tav>
                                      </p:tavLst>
                                    </p:anim>
                                    <p:anim calcmode="lin" valueType="num">
                                      <p:cBhvr>
                                        <p:cTn id="7" dur="2000"/>
                                        <p:tgtEl>
                                          <p:spTgt spid="7">
                                            <p:txEl>
                                              <p:pRg st="2" end="2"/>
                                            </p:txEl>
                                          </p:spTgt>
                                        </p:tgtEl>
                                        <p:attrNameLst>
                                          <p:attrName>ppt_h</p:attrName>
                                        </p:attrNameLst>
                                      </p:cBhvr>
                                      <p:tavLst>
                                        <p:tav tm="0">
                                          <p:val>
                                            <p:strVal val="ppt_h"/>
                                          </p:val>
                                        </p:tav>
                                        <p:tav tm="100000">
                                          <p:val>
                                            <p:fltVal val="0"/>
                                          </p:val>
                                        </p:tav>
                                      </p:tavLst>
                                    </p:anim>
                                    <p:anim calcmode="lin" valueType="num">
                                      <p:cBhvr>
                                        <p:cTn id="8" dur="2000"/>
                                        <p:tgtEl>
                                          <p:spTgt spid="7">
                                            <p:txEl>
                                              <p:pRg st="2" end="2"/>
                                            </p:txEl>
                                          </p:spTgt>
                                        </p:tgtEl>
                                        <p:attrNameLst>
                                          <p:attrName>style.rotation</p:attrName>
                                        </p:attrNameLst>
                                      </p:cBhvr>
                                      <p:tavLst>
                                        <p:tav tm="0">
                                          <p:val>
                                            <p:fltVal val="0"/>
                                          </p:val>
                                        </p:tav>
                                        <p:tav tm="100000">
                                          <p:val>
                                            <p:fltVal val="90"/>
                                          </p:val>
                                        </p:tav>
                                      </p:tavLst>
                                    </p:anim>
                                    <p:animEffect transition="out" filter="fade">
                                      <p:cBhvr>
                                        <p:cTn id="9" dur="2000"/>
                                        <p:tgtEl>
                                          <p:spTgt spid="7">
                                            <p:txEl>
                                              <p:pRg st="2" end="2"/>
                                            </p:txEl>
                                          </p:spTgt>
                                        </p:tgtEl>
                                      </p:cBhvr>
                                    </p:animEffect>
                                    <p:set>
                                      <p:cBhvr>
                                        <p:cTn id="10" dur="1" fill="hold">
                                          <p:stCondLst>
                                            <p:cond delay="1999"/>
                                          </p:stCondLst>
                                        </p:cTn>
                                        <p:tgtEl>
                                          <p:spTgt spid="7">
                                            <p:txEl>
                                              <p:pRg st="2" end="2"/>
                                            </p:txEl>
                                          </p:spTgt>
                                        </p:tgtEl>
                                        <p:attrNameLst>
                                          <p:attrName>style.visibility</p:attrName>
                                        </p:attrNameLst>
                                      </p:cBhvr>
                                      <p:to>
                                        <p:strVal val="hidden"/>
                                      </p:to>
                                    </p:set>
                                  </p:childTnLst>
                                </p:cTn>
                              </p:par>
                            </p:childTnLst>
                          </p:cTn>
                        </p:par>
                        <p:par>
                          <p:cTn id="11" fill="hold">
                            <p:stCondLst>
                              <p:cond delay="4000"/>
                            </p:stCondLst>
                            <p:childTnLst>
                              <p:par>
                                <p:cTn id="12" presetID="31" presetClass="exit" presetSubtype="0" fill="hold" nodeType="afterEffect">
                                  <p:stCondLst>
                                    <p:cond delay="2000"/>
                                  </p:stCondLst>
                                  <p:childTnLst>
                                    <p:anim calcmode="lin" valueType="num">
                                      <p:cBhvr>
                                        <p:cTn id="13" dur="2000"/>
                                        <p:tgtEl>
                                          <p:spTgt spid="7">
                                            <p:txEl>
                                              <p:pRg st="0" end="0"/>
                                            </p:txEl>
                                          </p:spTgt>
                                        </p:tgtEl>
                                        <p:attrNameLst>
                                          <p:attrName>ppt_w</p:attrName>
                                        </p:attrNameLst>
                                      </p:cBhvr>
                                      <p:tavLst>
                                        <p:tav tm="0">
                                          <p:val>
                                            <p:strVal val="ppt_w"/>
                                          </p:val>
                                        </p:tav>
                                        <p:tav tm="100000">
                                          <p:val>
                                            <p:fltVal val="0"/>
                                          </p:val>
                                        </p:tav>
                                      </p:tavLst>
                                    </p:anim>
                                    <p:anim calcmode="lin" valueType="num">
                                      <p:cBhvr>
                                        <p:cTn id="14" dur="2000"/>
                                        <p:tgtEl>
                                          <p:spTgt spid="7">
                                            <p:txEl>
                                              <p:pRg st="0" end="0"/>
                                            </p:txEl>
                                          </p:spTgt>
                                        </p:tgtEl>
                                        <p:attrNameLst>
                                          <p:attrName>ppt_h</p:attrName>
                                        </p:attrNameLst>
                                      </p:cBhvr>
                                      <p:tavLst>
                                        <p:tav tm="0">
                                          <p:val>
                                            <p:strVal val="ppt_h"/>
                                          </p:val>
                                        </p:tav>
                                        <p:tav tm="100000">
                                          <p:val>
                                            <p:fltVal val="0"/>
                                          </p:val>
                                        </p:tav>
                                      </p:tavLst>
                                    </p:anim>
                                    <p:anim calcmode="lin" valueType="num">
                                      <p:cBhvr>
                                        <p:cTn id="15"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16" dur="2000"/>
                                        <p:tgtEl>
                                          <p:spTgt spid="7">
                                            <p:txEl>
                                              <p:pRg st="0" end="0"/>
                                            </p:txEl>
                                          </p:spTgt>
                                        </p:tgtEl>
                                      </p:cBhvr>
                                    </p:animEffect>
                                    <p:set>
                                      <p:cBhvr>
                                        <p:cTn id="17" dur="1" fill="hold">
                                          <p:stCondLst>
                                            <p:cond delay="1999"/>
                                          </p:stCondLst>
                                        </p:cTn>
                                        <p:tgtEl>
                                          <p:spTgt spid="7">
                                            <p:txEl>
                                              <p:pRg st="0" end="0"/>
                                            </p:txEl>
                                          </p:spTgt>
                                        </p:tgtEl>
                                        <p:attrNameLst>
                                          <p:attrName>style.visibility</p:attrName>
                                        </p:attrNameLst>
                                      </p:cBhvr>
                                      <p:to>
                                        <p:strVal val="hidden"/>
                                      </p:to>
                                    </p:set>
                                  </p:childTnLst>
                                </p:cTn>
                              </p:par>
                            </p:childTnLst>
                          </p:cTn>
                        </p:par>
                        <p:par>
                          <p:cTn id="18" fill="hold">
                            <p:stCondLst>
                              <p:cond delay="8000"/>
                            </p:stCondLst>
                            <p:childTnLst>
                              <p:par>
                                <p:cTn id="19" presetID="31" presetClass="exit" presetSubtype="0" fill="hold" nodeType="afterEffect">
                                  <p:stCondLst>
                                    <p:cond delay="2000"/>
                                  </p:stCondLst>
                                  <p:childTnLst>
                                    <p:anim calcmode="lin" valueType="num">
                                      <p:cBhvr>
                                        <p:cTn id="20" dur="2000"/>
                                        <p:tgtEl>
                                          <p:spTgt spid="7">
                                            <p:txEl>
                                              <p:pRg st="1" end="1"/>
                                            </p:txEl>
                                          </p:spTgt>
                                        </p:tgtEl>
                                        <p:attrNameLst>
                                          <p:attrName>ppt_w</p:attrName>
                                        </p:attrNameLst>
                                      </p:cBhvr>
                                      <p:tavLst>
                                        <p:tav tm="0">
                                          <p:val>
                                            <p:strVal val="ppt_w"/>
                                          </p:val>
                                        </p:tav>
                                        <p:tav tm="100000">
                                          <p:val>
                                            <p:fltVal val="0"/>
                                          </p:val>
                                        </p:tav>
                                      </p:tavLst>
                                    </p:anim>
                                    <p:anim calcmode="lin" valueType="num">
                                      <p:cBhvr>
                                        <p:cTn id="21" dur="2000"/>
                                        <p:tgtEl>
                                          <p:spTgt spid="7">
                                            <p:txEl>
                                              <p:pRg st="1" end="1"/>
                                            </p:txEl>
                                          </p:spTgt>
                                        </p:tgtEl>
                                        <p:attrNameLst>
                                          <p:attrName>ppt_h</p:attrName>
                                        </p:attrNameLst>
                                      </p:cBhvr>
                                      <p:tavLst>
                                        <p:tav tm="0">
                                          <p:val>
                                            <p:strVal val="ppt_h"/>
                                          </p:val>
                                        </p:tav>
                                        <p:tav tm="100000">
                                          <p:val>
                                            <p:fltVal val="0"/>
                                          </p:val>
                                        </p:tav>
                                      </p:tavLst>
                                    </p:anim>
                                    <p:anim calcmode="lin" valueType="num">
                                      <p:cBhvr>
                                        <p:cTn id="22" dur="2000"/>
                                        <p:tgtEl>
                                          <p:spTgt spid="7">
                                            <p:txEl>
                                              <p:pRg st="1" end="1"/>
                                            </p:txEl>
                                          </p:spTgt>
                                        </p:tgtEl>
                                        <p:attrNameLst>
                                          <p:attrName>style.rotation</p:attrName>
                                        </p:attrNameLst>
                                      </p:cBhvr>
                                      <p:tavLst>
                                        <p:tav tm="0">
                                          <p:val>
                                            <p:fltVal val="0"/>
                                          </p:val>
                                        </p:tav>
                                        <p:tav tm="100000">
                                          <p:val>
                                            <p:fltVal val="90"/>
                                          </p:val>
                                        </p:tav>
                                      </p:tavLst>
                                    </p:anim>
                                    <p:animEffect transition="out" filter="fade">
                                      <p:cBhvr>
                                        <p:cTn id="23" dur="2000"/>
                                        <p:tgtEl>
                                          <p:spTgt spid="7">
                                            <p:txEl>
                                              <p:pRg st="1" end="1"/>
                                            </p:txEl>
                                          </p:spTgt>
                                        </p:tgtEl>
                                      </p:cBhvr>
                                    </p:animEffect>
                                    <p:set>
                                      <p:cBhvr>
                                        <p:cTn id="24" dur="1" fill="hold">
                                          <p:stCondLst>
                                            <p:cond delay="1999"/>
                                          </p:stCondLst>
                                        </p:cTn>
                                        <p:tgtEl>
                                          <p:spTgt spid="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Poor performance can track closely with poverty levels, and Title 1 schools account for 150 of Hillsborough’s 250 schools</a:t>
            </a:r>
            <a:r>
              <a:rPr lang="en-US" dirty="0" smtClean="0"/>
              <a:t>.”</a:t>
            </a:r>
          </a:p>
          <a:p>
            <a:endParaRPr lang="en-US" dirty="0"/>
          </a:p>
          <a:p>
            <a:pPr algn="r"/>
            <a:r>
              <a:rPr lang="en-US" sz="2400" dirty="0" smtClean="0"/>
              <a:t>Hillsborough County </a:t>
            </a:r>
          </a:p>
          <a:p>
            <a:pPr algn="r"/>
            <a:r>
              <a:rPr lang="en-US" sz="2400" dirty="0" smtClean="0"/>
              <a:t>School Board Website 2015</a:t>
            </a:r>
            <a:endParaRPr lang="en-US" sz="2400" dirty="0"/>
          </a:p>
        </p:txBody>
      </p:sp>
    </p:spTree>
    <p:extLst>
      <p:ext uri="{BB962C8B-B14F-4D97-AF65-F5344CB8AC3E}">
        <p14:creationId xmlns:p14="http://schemas.microsoft.com/office/powerpoint/2010/main" val="3521301597"/>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614195" cy="838200"/>
          </a:xfrm>
        </p:spPr>
        <p:txBody>
          <a:bodyPr anchor="t"/>
          <a:lstStyle/>
          <a:p>
            <a:pPr algn="l"/>
            <a:r>
              <a:rPr lang="en-US" sz="3600" dirty="0">
                <a:solidFill>
                  <a:schemeClr val="accent2">
                    <a:lumMod val="20000"/>
                    <a:lumOff val="80000"/>
                  </a:schemeClr>
                </a:solidFill>
              </a:rPr>
              <a:t>Q: </a:t>
            </a:r>
            <a:r>
              <a:rPr lang="en-US" sz="3600" dirty="0" smtClean="0">
                <a:solidFill>
                  <a:schemeClr val="accent2">
                    <a:lumMod val="20000"/>
                    <a:lumOff val="80000"/>
                  </a:schemeClr>
                </a:solidFill>
              </a:rPr>
              <a:t>Renaissance schools are those where over 90% of the students qualify for free meals. Out of 250 total schools in Hillsborough, how many are Renaissance Schools?</a:t>
            </a:r>
            <a:endParaRPr lang="en-US" sz="3600" dirty="0">
              <a:solidFill>
                <a:schemeClr val="accent2">
                  <a:lumMod val="20000"/>
                  <a:lumOff val="80000"/>
                </a:schemeClr>
              </a:solidFill>
            </a:endParaRPr>
          </a:p>
        </p:txBody>
      </p:sp>
      <p:sp>
        <p:nvSpPr>
          <p:cNvPr id="7" name="Content Placeholder 6"/>
          <p:cNvSpPr>
            <a:spLocks noGrp="1"/>
          </p:cNvSpPr>
          <p:nvPr>
            <p:ph idx="1"/>
          </p:nvPr>
        </p:nvSpPr>
        <p:spPr>
          <a:xfrm>
            <a:off x="2502195" y="2813849"/>
            <a:ext cx="9448800" cy="2441943"/>
          </a:xfrm>
        </p:spPr>
        <p:txBody>
          <a:bodyPr/>
          <a:lstStyle/>
          <a:p>
            <a:pPr marL="457200" indent="-457200">
              <a:buBlip>
                <a:blip r:embed="rId2"/>
              </a:buBlip>
            </a:pPr>
            <a:r>
              <a:rPr lang="en-US" dirty="0" smtClean="0">
                <a:solidFill>
                  <a:schemeClr val="accent2">
                    <a:lumMod val="20000"/>
                    <a:lumOff val="80000"/>
                  </a:schemeClr>
                </a:solidFill>
              </a:rPr>
              <a:t>13 of 250</a:t>
            </a:r>
          </a:p>
          <a:p>
            <a:pPr marL="457200" indent="-457200">
              <a:buBlip>
                <a:blip r:embed="rId2"/>
              </a:buBlip>
            </a:pPr>
            <a:r>
              <a:rPr lang="en-US" dirty="0" smtClean="0">
                <a:solidFill>
                  <a:schemeClr val="accent2">
                    <a:lumMod val="20000"/>
                    <a:lumOff val="80000"/>
                  </a:schemeClr>
                </a:solidFill>
              </a:rPr>
              <a:t>25 of 250</a:t>
            </a:r>
          </a:p>
          <a:p>
            <a:pPr marL="457200" indent="-457200">
              <a:buBlip>
                <a:blip r:embed="rId2"/>
              </a:buBlip>
            </a:pPr>
            <a:r>
              <a:rPr lang="en-US" dirty="0" smtClean="0">
                <a:solidFill>
                  <a:schemeClr val="accent2">
                    <a:lumMod val="20000"/>
                    <a:lumOff val="80000"/>
                  </a:schemeClr>
                </a:solidFill>
              </a:rPr>
              <a:t>32 of 250</a:t>
            </a:r>
          </a:p>
          <a:p>
            <a:pPr marL="457200" indent="-457200">
              <a:buBlip>
                <a:blip r:embed="rId2"/>
              </a:buBlip>
            </a:pPr>
            <a:r>
              <a:rPr lang="en-US" dirty="0" smtClean="0">
                <a:solidFill>
                  <a:schemeClr val="accent2">
                    <a:lumMod val="20000"/>
                    <a:lumOff val="80000"/>
                  </a:schemeClr>
                </a:solidFill>
              </a:rPr>
              <a:t>50 of 250</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3911329938"/>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2000"/>
                                  </p:stCondLst>
                                  <p:childTnLst>
                                    <p:anim calcmode="lin" valueType="num">
                                      <p:cBhvr>
                                        <p:cTn id="6" dur="2000"/>
                                        <p:tgtEl>
                                          <p:spTgt spid="7">
                                            <p:txEl>
                                              <p:pRg st="2" end="2"/>
                                            </p:txEl>
                                          </p:spTgt>
                                        </p:tgtEl>
                                        <p:attrNameLst>
                                          <p:attrName>ppt_w</p:attrName>
                                        </p:attrNameLst>
                                      </p:cBhvr>
                                      <p:tavLst>
                                        <p:tav tm="0">
                                          <p:val>
                                            <p:strVal val="ppt_w"/>
                                          </p:val>
                                        </p:tav>
                                        <p:tav tm="100000">
                                          <p:val>
                                            <p:fltVal val="0"/>
                                          </p:val>
                                        </p:tav>
                                      </p:tavLst>
                                    </p:anim>
                                    <p:anim calcmode="lin" valueType="num">
                                      <p:cBhvr>
                                        <p:cTn id="7" dur="2000"/>
                                        <p:tgtEl>
                                          <p:spTgt spid="7">
                                            <p:txEl>
                                              <p:pRg st="2" end="2"/>
                                            </p:txEl>
                                          </p:spTgt>
                                        </p:tgtEl>
                                        <p:attrNameLst>
                                          <p:attrName>ppt_h</p:attrName>
                                        </p:attrNameLst>
                                      </p:cBhvr>
                                      <p:tavLst>
                                        <p:tav tm="0">
                                          <p:val>
                                            <p:strVal val="ppt_h"/>
                                          </p:val>
                                        </p:tav>
                                        <p:tav tm="100000">
                                          <p:val>
                                            <p:fltVal val="0"/>
                                          </p:val>
                                        </p:tav>
                                      </p:tavLst>
                                    </p:anim>
                                    <p:anim calcmode="lin" valueType="num">
                                      <p:cBhvr>
                                        <p:cTn id="8" dur="2000"/>
                                        <p:tgtEl>
                                          <p:spTgt spid="7">
                                            <p:txEl>
                                              <p:pRg st="2" end="2"/>
                                            </p:txEl>
                                          </p:spTgt>
                                        </p:tgtEl>
                                        <p:attrNameLst>
                                          <p:attrName>style.rotation</p:attrName>
                                        </p:attrNameLst>
                                      </p:cBhvr>
                                      <p:tavLst>
                                        <p:tav tm="0">
                                          <p:val>
                                            <p:fltVal val="0"/>
                                          </p:val>
                                        </p:tav>
                                        <p:tav tm="100000">
                                          <p:val>
                                            <p:fltVal val="90"/>
                                          </p:val>
                                        </p:tav>
                                      </p:tavLst>
                                    </p:anim>
                                    <p:animEffect transition="out" filter="fade">
                                      <p:cBhvr>
                                        <p:cTn id="9" dur="2000"/>
                                        <p:tgtEl>
                                          <p:spTgt spid="7">
                                            <p:txEl>
                                              <p:pRg st="2" end="2"/>
                                            </p:txEl>
                                          </p:spTgt>
                                        </p:tgtEl>
                                      </p:cBhvr>
                                    </p:animEffect>
                                    <p:set>
                                      <p:cBhvr>
                                        <p:cTn id="10" dur="1" fill="hold">
                                          <p:stCondLst>
                                            <p:cond delay="1999"/>
                                          </p:stCondLst>
                                        </p:cTn>
                                        <p:tgtEl>
                                          <p:spTgt spid="7">
                                            <p:txEl>
                                              <p:pRg st="2" end="2"/>
                                            </p:txEl>
                                          </p:spTgt>
                                        </p:tgtEl>
                                        <p:attrNameLst>
                                          <p:attrName>style.visibility</p:attrName>
                                        </p:attrNameLst>
                                      </p:cBhvr>
                                      <p:to>
                                        <p:strVal val="hidden"/>
                                      </p:to>
                                    </p:set>
                                  </p:childTnLst>
                                </p:cTn>
                              </p:par>
                            </p:childTnLst>
                          </p:cTn>
                        </p:par>
                        <p:par>
                          <p:cTn id="11" fill="hold">
                            <p:stCondLst>
                              <p:cond delay="4000"/>
                            </p:stCondLst>
                            <p:childTnLst>
                              <p:par>
                                <p:cTn id="12" presetID="31" presetClass="exit" presetSubtype="0" fill="hold" nodeType="afterEffect">
                                  <p:stCondLst>
                                    <p:cond delay="2000"/>
                                  </p:stCondLst>
                                  <p:childTnLst>
                                    <p:anim calcmode="lin" valueType="num">
                                      <p:cBhvr>
                                        <p:cTn id="13" dur="2000"/>
                                        <p:tgtEl>
                                          <p:spTgt spid="7">
                                            <p:txEl>
                                              <p:pRg st="0" end="0"/>
                                            </p:txEl>
                                          </p:spTgt>
                                        </p:tgtEl>
                                        <p:attrNameLst>
                                          <p:attrName>ppt_w</p:attrName>
                                        </p:attrNameLst>
                                      </p:cBhvr>
                                      <p:tavLst>
                                        <p:tav tm="0">
                                          <p:val>
                                            <p:strVal val="ppt_w"/>
                                          </p:val>
                                        </p:tav>
                                        <p:tav tm="100000">
                                          <p:val>
                                            <p:fltVal val="0"/>
                                          </p:val>
                                        </p:tav>
                                      </p:tavLst>
                                    </p:anim>
                                    <p:anim calcmode="lin" valueType="num">
                                      <p:cBhvr>
                                        <p:cTn id="14" dur="2000"/>
                                        <p:tgtEl>
                                          <p:spTgt spid="7">
                                            <p:txEl>
                                              <p:pRg st="0" end="0"/>
                                            </p:txEl>
                                          </p:spTgt>
                                        </p:tgtEl>
                                        <p:attrNameLst>
                                          <p:attrName>ppt_h</p:attrName>
                                        </p:attrNameLst>
                                      </p:cBhvr>
                                      <p:tavLst>
                                        <p:tav tm="0">
                                          <p:val>
                                            <p:strVal val="ppt_h"/>
                                          </p:val>
                                        </p:tav>
                                        <p:tav tm="100000">
                                          <p:val>
                                            <p:fltVal val="0"/>
                                          </p:val>
                                        </p:tav>
                                      </p:tavLst>
                                    </p:anim>
                                    <p:anim calcmode="lin" valueType="num">
                                      <p:cBhvr>
                                        <p:cTn id="15"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16" dur="2000"/>
                                        <p:tgtEl>
                                          <p:spTgt spid="7">
                                            <p:txEl>
                                              <p:pRg st="0" end="0"/>
                                            </p:txEl>
                                          </p:spTgt>
                                        </p:tgtEl>
                                      </p:cBhvr>
                                    </p:animEffect>
                                    <p:set>
                                      <p:cBhvr>
                                        <p:cTn id="17" dur="1" fill="hold">
                                          <p:stCondLst>
                                            <p:cond delay="1999"/>
                                          </p:stCondLst>
                                        </p:cTn>
                                        <p:tgtEl>
                                          <p:spTgt spid="7">
                                            <p:txEl>
                                              <p:pRg st="0" end="0"/>
                                            </p:txEl>
                                          </p:spTgt>
                                        </p:tgtEl>
                                        <p:attrNameLst>
                                          <p:attrName>style.visibility</p:attrName>
                                        </p:attrNameLst>
                                      </p:cBhvr>
                                      <p:to>
                                        <p:strVal val="hidden"/>
                                      </p:to>
                                    </p:set>
                                  </p:childTnLst>
                                </p:cTn>
                              </p:par>
                            </p:childTnLst>
                          </p:cTn>
                        </p:par>
                        <p:par>
                          <p:cTn id="18" fill="hold">
                            <p:stCondLst>
                              <p:cond delay="8000"/>
                            </p:stCondLst>
                            <p:childTnLst>
                              <p:par>
                                <p:cTn id="19" presetID="31" presetClass="exit" presetSubtype="0" fill="hold" nodeType="afterEffect">
                                  <p:stCondLst>
                                    <p:cond delay="2000"/>
                                  </p:stCondLst>
                                  <p:childTnLst>
                                    <p:anim calcmode="lin" valueType="num">
                                      <p:cBhvr>
                                        <p:cTn id="20" dur="2000"/>
                                        <p:tgtEl>
                                          <p:spTgt spid="7">
                                            <p:txEl>
                                              <p:pRg st="1" end="1"/>
                                            </p:txEl>
                                          </p:spTgt>
                                        </p:tgtEl>
                                        <p:attrNameLst>
                                          <p:attrName>ppt_w</p:attrName>
                                        </p:attrNameLst>
                                      </p:cBhvr>
                                      <p:tavLst>
                                        <p:tav tm="0">
                                          <p:val>
                                            <p:strVal val="ppt_w"/>
                                          </p:val>
                                        </p:tav>
                                        <p:tav tm="100000">
                                          <p:val>
                                            <p:fltVal val="0"/>
                                          </p:val>
                                        </p:tav>
                                      </p:tavLst>
                                    </p:anim>
                                    <p:anim calcmode="lin" valueType="num">
                                      <p:cBhvr>
                                        <p:cTn id="21" dur="2000"/>
                                        <p:tgtEl>
                                          <p:spTgt spid="7">
                                            <p:txEl>
                                              <p:pRg st="1" end="1"/>
                                            </p:txEl>
                                          </p:spTgt>
                                        </p:tgtEl>
                                        <p:attrNameLst>
                                          <p:attrName>ppt_h</p:attrName>
                                        </p:attrNameLst>
                                      </p:cBhvr>
                                      <p:tavLst>
                                        <p:tav tm="0">
                                          <p:val>
                                            <p:strVal val="ppt_h"/>
                                          </p:val>
                                        </p:tav>
                                        <p:tav tm="100000">
                                          <p:val>
                                            <p:fltVal val="0"/>
                                          </p:val>
                                        </p:tav>
                                      </p:tavLst>
                                    </p:anim>
                                    <p:anim calcmode="lin" valueType="num">
                                      <p:cBhvr>
                                        <p:cTn id="22" dur="2000"/>
                                        <p:tgtEl>
                                          <p:spTgt spid="7">
                                            <p:txEl>
                                              <p:pRg st="1" end="1"/>
                                            </p:txEl>
                                          </p:spTgt>
                                        </p:tgtEl>
                                        <p:attrNameLst>
                                          <p:attrName>style.rotation</p:attrName>
                                        </p:attrNameLst>
                                      </p:cBhvr>
                                      <p:tavLst>
                                        <p:tav tm="0">
                                          <p:val>
                                            <p:fltVal val="0"/>
                                          </p:val>
                                        </p:tav>
                                        <p:tav tm="100000">
                                          <p:val>
                                            <p:fltVal val="90"/>
                                          </p:val>
                                        </p:tav>
                                      </p:tavLst>
                                    </p:anim>
                                    <p:animEffect transition="out" filter="fade">
                                      <p:cBhvr>
                                        <p:cTn id="23" dur="2000"/>
                                        <p:tgtEl>
                                          <p:spTgt spid="7">
                                            <p:txEl>
                                              <p:pRg st="1" end="1"/>
                                            </p:txEl>
                                          </p:spTgt>
                                        </p:tgtEl>
                                      </p:cBhvr>
                                    </p:animEffect>
                                    <p:set>
                                      <p:cBhvr>
                                        <p:cTn id="24" dur="1" fill="hold">
                                          <p:stCondLst>
                                            <p:cond delay="1999"/>
                                          </p:stCondLst>
                                        </p:cTn>
                                        <p:tgtEl>
                                          <p:spTgt spid="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Fifty of those Title I schools are known as Renaissance schools, where at least 90% of the student body qualifies for free meals. Most of these schools received a C grade or lower from the Florida Department of Education</a:t>
            </a:r>
            <a:r>
              <a:rPr lang="en-US" dirty="0" smtClean="0"/>
              <a:t>.</a:t>
            </a:r>
          </a:p>
          <a:p>
            <a:pPr algn="r"/>
            <a:endParaRPr lang="en-US" sz="2400" dirty="0" smtClean="0"/>
          </a:p>
          <a:p>
            <a:pPr algn="r"/>
            <a:r>
              <a:rPr lang="en-US" sz="2400" dirty="0" smtClean="0"/>
              <a:t>Hillsborough </a:t>
            </a:r>
            <a:r>
              <a:rPr lang="en-US" sz="2400" dirty="0"/>
              <a:t>County </a:t>
            </a:r>
          </a:p>
          <a:p>
            <a:pPr algn="r"/>
            <a:r>
              <a:rPr lang="en-US" sz="2400" dirty="0"/>
              <a:t>School Board Website 2015</a:t>
            </a:r>
          </a:p>
          <a:p>
            <a:endParaRPr lang="en-US" sz="2400" dirty="0"/>
          </a:p>
          <a:p>
            <a:endParaRPr lang="en-US" sz="2400" dirty="0"/>
          </a:p>
        </p:txBody>
      </p:sp>
    </p:spTree>
    <p:extLst>
      <p:ext uri="{BB962C8B-B14F-4D97-AF65-F5344CB8AC3E}">
        <p14:creationId xmlns:p14="http://schemas.microsoft.com/office/powerpoint/2010/main" val="1486540210"/>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1466" y="341832"/>
            <a:ext cx="9567333" cy="5576367"/>
          </a:xfrm>
        </p:spPr>
        <p:txBody>
          <a:bodyPr/>
          <a:lstStyle/>
          <a:p>
            <a:pPr lvl="0"/>
            <a:r>
              <a:rPr lang="en-US" sz="2800" dirty="0"/>
              <a:t>In Hillsborough County, approximately </a:t>
            </a:r>
            <a:r>
              <a:rPr lang="en-US" sz="2800" b="1" dirty="0">
                <a:solidFill>
                  <a:srgbClr val="FF0000"/>
                </a:solidFill>
              </a:rPr>
              <a:t>58%</a:t>
            </a:r>
            <a:r>
              <a:rPr lang="en-US" sz="2800" dirty="0"/>
              <a:t> of students qualify for free or reduced lunches. Below are the criteria for determining whether a student qualifies</a:t>
            </a:r>
            <a:r>
              <a:rPr lang="en-US" sz="2800" dirty="0" smtClean="0"/>
              <a:t>:</a:t>
            </a:r>
          </a:p>
          <a:p>
            <a:pPr marL="342900" lvl="0" indent="-342900">
              <a:buBlip>
                <a:blip r:embed="rId2"/>
              </a:buBlip>
            </a:pPr>
            <a:r>
              <a:rPr lang="en-US" sz="2000" dirty="0" smtClean="0"/>
              <a:t>All children in households receiving benefits from SNAP (food stamps) or TANF, are eligible for free meals.</a:t>
            </a:r>
          </a:p>
          <a:p>
            <a:pPr marL="342900" lvl="0" indent="-342900">
              <a:buBlip>
                <a:blip r:embed="rId3"/>
              </a:buBlip>
            </a:pPr>
            <a:r>
              <a:rPr lang="en-US" sz="2000" dirty="0" smtClean="0"/>
              <a:t>Foster children that are under the legal responsibility of a foster care agency or court are eligible for free meals.</a:t>
            </a:r>
          </a:p>
          <a:p>
            <a:pPr marL="342900" lvl="0" indent="-342900">
              <a:buBlip>
                <a:blip r:embed="rId4"/>
              </a:buBlip>
            </a:pPr>
            <a:r>
              <a:rPr lang="en-US" sz="2000" dirty="0" smtClean="0"/>
              <a:t>Children participating in their school’s Head Start program are eligible for free meals.</a:t>
            </a:r>
          </a:p>
          <a:p>
            <a:pPr marL="342900" lvl="0" indent="-342900">
              <a:buBlip>
                <a:blip r:embed="rId5"/>
              </a:buBlip>
            </a:pPr>
            <a:r>
              <a:rPr lang="en-US" sz="2000" dirty="0" smtClean="0"/>
              <a:t>Children who meet the definition of homeless, runaway, or migrant are eligible for free meals.</a:t>
            </a:r>
          </a:p>
          <a:p>
            <a:pPr marL="342900" lvl="0" indent="-342900">
              <a:buBlip>
                <a:blip r:embed="rId3"/>
              </a:buBlip>
            </a:pPr>
            <a:r>
              <a:rPr lang="en-US" sz="2000" dirty="0" smtClean="0"/>
              <a:t>Children may receive free or reduced price meals if your household’s income is within the limits on the Federal Income Eligibility Guidelines. Children may qualify for free or reduced price meals if total household income falls at or below certain limits. As an example, a child living with a single mother whose income was below $20,709 per year would qualify for free meals.</a:t>
            </a:r>
            <a:endParaRPr lang="en-US" sz="2000" dirty="0"/>
          </a:p>
        </p:txBody>
      </p:sp>
    </p:spTree>
    <p:extLst>
      <p:ext uri="{BB962C8B-B14F-4D97-AF65-F5344CB8AC3E}">
        <p14:creationId xmlns:p14="http://schemas.microsoft.com/office/powerpoint/2010/main" val="544236238"/>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One of the greatest gifts adults can give—to their offspring and to their society—is to read to children. </a:t>
            </a:r>
            <a:endParaRPr lang="en-US" dirty="0" smtClean="0"/>
          </a:p>
          <a:p>
            <a:endParaRPr lang="en-US" dirty="0" smtClean="0"/>
          </a:p>
          <a:p>
            <a:endParaRPr lang="en-US" dirty="0"/>
          </a:p>
          <a:p>
            <a:pPr algn="r"/>
            <a:r>
              <a:rPr lang="en-US" sz="2400" dirty="0" smtClean="0"/>
              <a:t>Carl </a:t>
            </a:r>
            <a:r>
              <a:rPr lang="en-US" sz="2400" dirty="0"/>
              <a:t>Sagan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804" t="4616" r="28821" b="10254"/>
          <a:stretch/>
        </p:blipFill>
        <p:spPr>
          <a:xfrm>
            <a:off x="9904577" y="3968401"/>
            <a:ext cx="2287424" cy="2878342"/>
          </a:xfrm>
          <a:prstGeom prst="rect">
            <a:avLst/>
          </a:prstGeom>
        </p:spPr>
      </p:pic>
    </p:spTree>
    <p:extLst>
      <p:ext uri="{BB962C8B-B14F-4D97-AF65-F5344CB8AC3E}">
        <p14:creationId xmlns:p14="http://schemas.microsoft.com/office/powerpoint/2010/main" val="3367363982"/>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t"/>
            <a:r>
              <a:rPr lang="en-US" dirty="0"/>
              <a:t>Students reading below grade level are twice as likely to drop out of school. </a:t>
            </a:r>
            <a:endParaRPr lang="en-US" dirty="0" smtClean="0"/>
          </a:p>
          <a:p>
            <a:pPr fontAlgn="t"/>
            <a:endParaRPr lang="en-US" dirty="0" smtClean="0"/>
          </a:p>
          <a:p>
            <a:pPr fontAlgn="t"/>
            <a:endParaRPr lang="en-US" dirty="0"/>
          </a:p>
          <a:p>
            <a:pPr algn="r" fontAlgn="t"/>
            <a:r>
              <a:rPr lang="en-US" dirty="0" smtClean="0"/>
              <a:t>	</a:t>
            </a:r>
            <a:r>
              <a:rPr lang="en-US" sz="2400" dirty="0" smtClean="0"/>
              <a:t>Source:2006 </a:t>
            </a:r>
            <a:r>
              <a:rPr lang="en-US" sz="2400" dirty="0"/>
              <a:t>READ 180 </a:t>
            </a:r>
            <a:r>
              <a:rPr lang="en-US" sz="2400" dirty="0" smtClean="0"/>
              <a:t>Awards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8388" y="4452359"/>
            <a:ext cx="3593612" cy="2405641"/>
          </a:xfrm>
          <a:prstGeom prst="rect">
            <a:avLst/>
          </a:prstGeom>
        </p:spPr>
      </p:pic>
    </p:spTree>
    <p:extLst>
      <p:ext uri="{BB962C8B-B14F-4D97-AF65-F5344CB8AC3E}">
        <p14:creationId xmlns:p14="http://schemas.microsoft.com/office/powerpoint/2010/main" val="2279346418"/>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literacy was natural, the word ‘illiteracy’ would not exist.” </a:t>
            </a:r>
            <a:endParaRPr lang="en-US" dirty="0" smtClean="0"/>
          </a:p>
          <a:p>
            <a:pPr algn="r"/>
            <a:r>
              <a:rPr lang="en-US" dirty="0"/>
              <a:t/>
            </a:r>
            <a:br>
              <a:rPr lang="en-US" dirty="0"/>
            </a:br>
            <a:r>
              <a:rPr lang="en-US" sz="2400" dirty="0" smtClean="0"/>
              <a:t>T.K</a:t>
            </a:r>
            <a:r>
              <a:rPr lang="en-US" sz="2400" dirty="0"/>
              <a:t>. </a:t>
            </a:r>
            <a:r>
              <a:rPr lang="en-US" sz="2400" dirty="0" err="1"/>
              <a:t>Naliaka</a:t>
            </a:r>
            <a:r>
              <a:rPr lang="en-US" sz="2400" dirty="0"/>
              <a:t>, </a:t>
            </a:r>
            <a:r>
              <a:rPr lang="en-US" sz="2400" i="1" dirty="0"/>
              <a:t>A Difficult Damsel to </a:t>
            </a:r>
            <a:r>
              <a:rPr lang="en-US" sz="2400" i="1" dirty="0" smtClean="0"/>
              <a:t>Rescue</a:t>
            </a:r>
            <a:endParaRPr lang="en-US" sz="2800" dirty="0"/>
          </a:p>
        </p:txBody>
      </p:sp>
    </p:spTree>
    <p:extLst>
      <p:ext uri="{BB962C8B-B14F-4D97-AF65-F5344CB8AC3E}">
        <p14:creationId xmlns:p14="http://schemas.microsoft.com/office/powerpoint/2010/main" val="2714888398"/>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t"/>
            <a:r>
              <a:rPr lang="en-US" dirty="0"/>
              <a:t>Teen girls in bottom 20% of basic reading and math skills are five times more likely to become mothers over a two year high school period than teen girls in the top 20%. </a:t>
            </a:r>
            <a:endParaRPr lang="en-US" dirty="0" smtClean="0"/>
          </a:p>
          <a:p>
            <a:pPr fontAlgn="t"/>
            <a:endParaRPr lang="en-US" dirty="0"/>
          </a:p>
          <a:p>
            <a:pPr fontAlgn="t"/>
            <a:r>
              <a:rPr lang="en-US" dirty="0" smtClean="0"/>
              <a:t>		</a:t>
            </a:r>
            <a:r>
              <a:rPr lang="en-US" sz="2800" dirty="0" smtClean="0"/>
              <a:t>Source</a:t>
            </a:r>
            <a:r>
              <a:rPr lang="en-US" sz="2800" dirty="0"/>
              <a:t>: Alliance for Excellent Education, 2003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888" r="9022"/>
          <a:stretch/>
        </p:blipFill>
        <p:spPr>
          <a:xfrm>
            <a:off x="9810572" y="4038688"/>
            <a:ext cx="2381428" cy="2819311"/>
          </a:xfrm>
          <a:prstGeom prst="rect">
            <a:avLst/>
          </a:prstGeom>
        </p:spPr>
      </p:pic>
    </p:spTree>
    <p:extLst>
      <p:ext uri="{BB962C8B-B14F-4D97-AF65-F5344CB8AC3E}">
        <p14:creationId xmlns:p14="http://schemas.microsoft.com/office/powerpoint/2010/main" val="2470736147"/>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614195" cy="838200"/>
          </a:xfrm>
        </p:spPr>
        <p:txBody>
          <a:bodyPr anchor="t"/>
          <a:lstStyle/>
          <a:p>
            <a:pPr algn="l"/>
            <a:r>
              <a:rPr lang="en-US" sz="3600" dirty="0">
                <a:solidFill>
                  <a:schemeClr val="accent2">
                    <a:lumMod val="20000"/>
                    <a:lumOff val="80000"/>
                  </a:schemeClr>
                </a:solidFill>
              </a:rPr>
              <a:t>Q: </a:t>
            </a:r>
            <a:r>
              <a:rPr lang="en-US" sz="3600" dirty="0" smtClean="0">
                <a:solidFill>
                  <a:schemeClr val="accent2">
                    <a:lumMod val="20000"/>
                    <a:lumOff val="80000"/>
                  </a:schemeClr>
                </a:solidFill>
              </a:rPr>
              <a:t>How many American children drop out of school each year?</a:t>
            </a:r>
            <a:endParaRPr lang="en-US" sz="3600" dirty="0">
              <a:solidFill>
                <a:schemeClr val="accent2">
                  <a:lumMod val="20000"/>
                  <a:lumOff val="80000"/>
                </a:schemeClr>
              </a:solidFill>
            </a:endParaRPr>
          </a:p>
        </p:txBody>
      </p:sp>
      <p:sp>
        <p:nvSpPr>
          <p:cNvPr id="7" name="Content Placeholder 6"/>
          <p:cNvSpPr>
            <a:spLocks noGrp="1"/>
          </p:cNvSpPr>
          <p:nvPr>
            <p:ph idx="1"/>
          </p:nvPr>
        </p:nvSpPr>
        <p:spPr>
          <a:xfrm>
            <a:off x="2502195" y="1725750"/>
            <a:ext cx="9448800" cy="2589692"/>
          </a:xfrm>
        </p:spPr>
        <p:txBody>
          <a:bodyPr/>
          <a:lstStyle/>
          <a:p>
            <a:pPr marL="457200" indent="-457200">
              <a:buBlip>
                <a:blip r:embed="rId2"/>
              </a:buBlip>
            </a:pPr>
            <a:r>
              <a:rPr lang="en-US" dirty="0" smtClean="0">
                <a:solidFill>
                  <a:schemeClr val="accent2">
                    <a:lumMod val="20000"/>
                    <a:lumOff val="80000"/>
                  </a:schemeClr>
                </a:solidFill>
              </a:rPr>
              <a:t>230,000</a:t>
            </a:r>
          </a:p>
          <a:p>
            <a:pPr marL="457200" indent="-457200">
              <a:buBlip>
                <a:blip r:embed="rId2"/>
              </a:buBlip>
            </a:pPr>
            <a:r>
              <a:rPr lang="en-US" dirty="0" smtClean="0">
                <a:solidFill>
                  <a:schemeClr val="accent2">
                    <a:lumMod val="20000"/>
                    <a:lumOff val="80000"/>
                  </a:schemeClr>
                </a:solidFill>
              </a:rPr>
              <a:t>579,000</a:t>
            </a:r>
          </a:p>
          <a:p>
            <a:pPr marL="457200" indent="-457200">
              <a:buBlip>
                <a:blip r:embed="rId2"/>
              </a:buBlip>
            </a:pPr>
            <a:r>
              <a:rPr lang="en-US" dirty="0" smtClean="0">
                <a:solidFill>
                  <a:schemeClr val="accent2">
                    <a:lumMod val="20000"/>
                    <a:lumOff val="80000"/>
                  </a:schemeClr>
                </a:solidFill>
              </a:rPr>
              <a:t>1,000,000</a:t>
            </a:r>
          </a:p>
          <a:p>
            <a:pPr marL="457200" indent="-457200">
              <a:buBlip>
                <a:blip r:embed="rId2"/>
              </a:buBlip>
            </a:pPr>
            <a:r>
              <a:rPr lang="en-US" dirty="0" smtClean="0">
                <a:solidFill>
                  <a:schemeClr val="accent2">
                    <a:lumMod val="20000"/>
                    <a:lumOff val="80000"/>
                  </a:schemeClr>
                </a:solidFill>
              </a:rPr>
              <a:t>3,000,000</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3971527575"/>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10000"/>
                                  </p:stCondLst>
                                  <p:childTnLst>
                                    <p:anim calcmode="lin" valueType="num">
                                      <p:cBhvr>
                                        <p:cTn id="6" dur="2000"/>
                                        <p:tgtEl>
                                          <p:spTgt spid="7">
                                            <p:txEl>
                                              <p:pRg st="3" end="3"/>
                                            </p:txEl>
                                          </p:spTgt>
                                        </p:tgtEl>
                                        <p:attrNameLst>
                                          <p:attrName>ppt_w</p:attrName>
                                        </p:attrNameLst>
                                      </p:cBhvr>
                                      <p:tavLst>
                                        <p:tav tm="0">
                                          <p:val>
                                            <p:strVal val="ppt_w"/>
                                          </p:val>
                                        </p:tav>
                                        <p:tav tm="100000">
                                          <p:val>
                                            <p:fltVal val="0"/>
                                          </p:val>
                                        </p:tav>
                                      </p:tavLst>
                                    </p:anim>
                                    <p:anim calcmode="lin" valueType="num">
                                      <p:cBhvr>
                                        <p:cTn id="7" dur="2000"/>
                                        <p:tgtEl>
                                          <p:spTgt spid="7">
                                            <p:txEl>
                                              <p:pRg st="3" end="3"/>
                                            </p:txEl>
                                          </p:spTgt>
                                        </p:tgtEl>
                                        <p:attrNameLst>
                                          <p:attrName>ppt_h</p:attrName>
                                        </p:attrNameLst>
                                      </p:cBhvr>
                                      <p:tavLst>
                                        <p:tav tm="0">
                                          <p:val>
                                            <p:strVal val="ppt_h"/>
                                          </p:val>
                                        </p:tav>
                                        <p:tav tm="100000">
                                          <p:val>
                                            <p:fltVal val="0"/>
                                          </p:val>
                                        </p:tav>
                                      </p:tavLst>
                                    </p:anim>
                                    <p:anim calcmode="lin" valueType="num">
                                      <p:cBhvr>
                                        <p:cTn id="8" dur="2000"/>
                                        <p:tgtEl>
                                          <p:spTgt spid="7">
                                            <p:txEl>
                                              <p:pRg st="3" end="3"/>
                                            </p:txEl>
                                          </p:spTgt>
                                        </p:tgtEl>
                                        <p:attrNameLst>
                                          <p:attrName>style.rotation</p:attrName>
                                        </p:attrNameLst>
                                      </p:cBhvr>
                                      <p:tavLst>
                                        <p:tav tm="0">
                                          <p:val>
                                            <p:fltVal val="0"/>
                                          </p:val>
                                        </p:tav>
                                        <p:tav tm="100000">
                                          <p:val>
                                            <p:fltVal val="90"/>
                                          </p:val>
                                        </p:tav>
                                      </p:tavLst>
                                    </p:anim>
                                    <p:animEffect transition="out" filter="fade">
                                      <p:cBhvr>
                                        <p:cTn id="9" dur="2000"/>
                                        <p:tgtEl>
                                          <p:spTgt spid="7">
                                            <p:txEl>
                                              <p:pRg st="3" end="3"/>
                                            </p:txEl>
                                          </p:spTgt>
                                        </p:tgtEl>
                                      </p:cBhvr>
                                    </p:animEffect>
                                    <p:set>
                                      <p:cBhvr>
                                        <p:cTn id="10" dur="1" fill="hold">
                                          <p:stCondLst>
                                            <p:cond delay="1999"/>
                                          </p:stCondLst>
                                        </p:cTn>
                                        <p:tgtEl>
                                          <p:spTgt spid="7">
                                            <p:txEl>
                                              <p:pRg st="3" end="3"/>
                                            </p:txEl>
                                          </p:spTgt>
                                        </p:tgtEl>
                                        <p:attrNameLst>
                                          <p:attrName>style.visibility</p:attrName>
                                        </p:attrNameLst>
                                      </p:cBhvr>
                                      <p:to>
                                        <p:strVal val="hidden"/>
                                      </p:to>
                                    </p:set>
                                  </p:childTnLst>
                                </p:cTn>
                              </p:par>
                            </p:childTnLst>
                          </p:cTn>
                        </p:par>
                        <p:par>
                          <p:cTn id="11" fill="hold">
                            <p:stCondLst>
                              <p:cond delay="12000"/>
                            </p:stCondLst>
                            <p:childTnLst>
                              <p:par>
                                <p:cTn id="12" presetID="42" presetClass="exit" presetSubtype="0" fill="hold" nodeType="afterEffect">
                                  <p:stCondLst>
                                    <p:cond delay="2000"/>
                                  </p:stCondLst>
                                  <p:childTnLst>
                                    <p:animEffect transition="out" filter="fade">
                                      <p:cBhvr>
                                        <p:cTn id="13" dur="2000"/>
                                        <p:tgtEl>
                                          <p:spTgt spid="7">
                                            <p:txEl>
                                              <p:pRg st="1" end="1"/>
                                            </p:txEl>
                                          </p:spTgt>
                                        </p:tgtEl>
                                      </p:cBhvr>
                                    </p:animEffect>
                                    <p:anim calcmode="lin" valueType="num">
                                      <p:cBhvr>
                                        <p:cTn id="14" dur="2000"/>
                                        <p:tgtEl>
                                          <p:spTgt spid="7">
                                            <p:txEl>
                                              <p:pRg st="1" end="1"/>
                                            </p:txEl>
                                          </p:spTgt>
                                        </p:tgtEl>
                                        <p:attrNameLst>
                                          <p:attrName>ppt_x</p:attrName>
                                        </p:attrNameLst>
                                      </p:cBhvr>
                                      <p:tavLst>
                                        <p:tav tm="0">
                                          <p:val>
                                            <p:strVal val="ppt_x"/>
                                          </p:val>
                                        </p:tav>
                                        <p:tav tm="100000">
                                          <p:val>
                                            <p:strVal val="ppt_x"/>
                                          </p:val>
                                        </p:tav>
                                      </p:tavLst>
                                    </p:anim>
                                    <p:anim calcmode="lin" valueType="num">
                                      <p:cBhvr>
                                        <p:cTn id="15" dur="2000"/>
                                        <p:tgtEl>
                                          <p:spTgt spid="7">
                                            <p:txEl>
                                              <p:pRg st="1" end="1"/>
                                            </p:txEl>
                                          </p:spTgt>
                                        </p:tgtEl>
                                        <p:attrNameLst>
                                          <p:attrName>ppt_y</p:attrName>
                                        </p:attrNameLst>
                                      </p:cBhvr>
                                      <p:tavLst>
                                        <p:tav tm="0">
                                          <p:val>
                                            <p:strVal val="ppt_y"/>
                                          </p:val>
                                        </p:tav>
                                        <p:tav tm="100000">
                                          <p:val>
                                            <p:strVal val="ppt_y+.1"/>
                                          </p:val>
                                        </p:tav>
                                      </p:tavLst>
                                    </p:anim>
                                    <p:set>
                                      <p:cBhvr>
                                        <p:cTn id="16" dur="1" fill="hold">
                                          <p:stCondLst>
                                            <p:cond delay="1999"/>
                                          </p:stCondLst>
                                        </p:cTn>
                                        <p:tgtEl>
                                          <p:spTgt spid="7">
                                            <p:txEl>
                                              <p:pRg st="1" end="1"/>
                                            </p:txEl>
                                          </p:spTgt>
                                        </p:tgtEl>
                                        <p:attrNameLst>
                                          <p:attrName>style.visibility</p:attrName>
                                        </p:attrNameLst>
                                      </p:cBhvr>
                                      <p:to>
                                        <p:strVal val="hidden"/>
                                      </p:to>
                                    </p:set>
                                  </p:childTnLst>
                                </p:cTn>
                              </p:par>
                            </p:childTnLst>
                          </p:cTn>
                        </p:par>
                        <p:par>
                          <p:cTn id="17" fill="hold">
                            <p:stCondLst>
                              <p:cond delay="16000"/>
                            </p:stCondLst>
                            <p:childTnLst>
                              <p:par>
                                <p:cTn id="18" presetID="31" presetClass="exit" presetSubtype="0" fill="hold" nodeType="afterEffect">
                                  <p:stCondLst>
                                    <p:cond delay="2000"/>
                                  </p:stCondLst>
                                  <p:childTnLst>
                                    <p:anim calcmode="lin" valueType="num">
                                      <p:cBhvr>
                                        <p:cTn id="19" dur="2000"/>
                                        <p:tgtEl>
                                          <p:spTgt spid="7">
                                            <p:txEl>
                                              <p:pRg st="0" end="0"/>
                                            </p:txEl>
                                          </p:spTgt>
                                        </p:tgtEl>
                                        <p:attrNameLst>
                                          <p:attrName>ppt_w</p:attrName>
                                        </p:attrNameLst>
                                      </p:cBhvr>
                                      <p:tavLst>
                                        <p:tav tm="0">
                                          <p:val>
                                            <p:strVal val="ppt_w"/>
                                          </p:val>
                                        </p:tav>
                                        <p:tav tm="100000">
                                          <p:val>
                                            <p:fltVal val="0"/>
                                          </p:val>
                                        </p:tav>
                                      </p:tavLst>
                                    </p:anim>
                                    <p:anim calcmode="lin" valueType="num">
                                      <p:cBhvr>
                                        <p:cTn id="20" dur="2000"/>
                                        <p:tgtEl>
                                          <p:spTgt spid="7">
                                            <p:txEl>
                                              <p:pRg st="0" end="0"/>
                                            </p:txEl>
                                          </p:spTgt>
                                        </p:tgtEl>
                                        <p:attrNameLst>
                                          <p:attrName>ppt_h</p:attrName>
                                        </p:attrNameLst>
                                      </p:cBhvr>
                                      <p:tavLst>
                                        <p:tav tm="0">
                                          <p:val>
                                            <p:strVal val="ppt_h"/>
                                          </p:val>
                                        </p:tav>
                                        <p:tav tm="100000">
                                          <p:val>
                                            <p:fltVal val="0"/>
                                          </p:val>
                                        </p:tav>
                                      </p:tavLst>
                                    </p:anim>
                                    <p:anim calcmode="lin" valueType="num">
                                      <p:cBhvr>
                                        <p:cTn id="21"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22" dur="2000"/>
                                        <p:tgtEl>
                                          <p:spTgt spid="7">
                                            <p:txEl>
                                              <p:pRg st="0" end="0"/>
                                            </p:txEl>
                                          </p:spTgt>
                                        </p:tgtEl>
                                      </p:cBhvr>
                                    </p:animEffect>
                                    <p:set>
                                      <p:cBhvr>
                                        <p:cTn id="23" dur="1" fill="hold">
                                          <p:stCondLst>
                                            <p:cond delay="19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t"/>
            <a:r>
              <a:rPr lang="en-US" dirty="0" smtClean="0"/>
              <a:t>More </a:t>
            </a:r>
            <a:r>
              <a:rPr lang="en-US" dirty="0"/>
              <a:t>than 2.6 million adults in Florida— or 20 percent of those 16 and older — lack even the most basic reading skills. </a:t>
            </a:r>
            <a:endParaRPr lang="en-US" dirty="0" smtClean="0"/>
          </a:p>
          <a:p>
            <a:pPr fontAlgn="t"/>
            <a:endParaRPr lang="en-US" dirty="0"/>
          </a:p>
          <a:p>
            <a:pPr fontAlgn="t"/>
            <a:endParaRPr lang="en-US" dirty="0" smtClean="0"/>
          </a:p>
          <a:p>
            <a:pPr fontAlgn="t"/>
            <a:r>
              <a:rPr lang="en-US" sz="2400" dirty="0" smtClean="0"/>
              <a:t>	Source</a:t>
            </a:r>
            <a:r>
              <a:rPr lang="en-US" sz="2400" dirty="0"/>
              <a:t>: The National Center for Education Statistics (NCES</a:t>
            </a:r>
            <a:r>
              <a:rPr lang="en-US" sz="2400" dirty="0" smtClean="0"/>
              <a:t>)</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800" t="623" b="32212"/>
          <a:stretch/>
        </p:blipFill>
        <p:spPr>
          <a:xfrm>
            <a:off x="8434699" y="4374127"/>
            <a:ext cx="3757301" cy="2483874"/>
          </a:xfrm>
          <a:prstGeom prst="rect">
            <a:avLst/>
          </a:prstGeom>
        </p:spPr>
      </p:pic>
    </p:spTree>
    <p:extLst>
      <p:ext uri="{BB962C8B-B14F-4D97-AF65-F5344CB8AC3E}">
        <p14:creationId xmlns:p14="http://schemas.microsoft.com/office/powerpoint/2010/main" val="825921801"/>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book is a gift you can open again and again</a:t>
            </a:r>
          </a:p>
          <a:p>
            <a:endParaRPr lang="en-US" dirty="0"/>
          </a:p>
          <a:p>
            <a:pPr algn="r"/>
            <a:endParaRPr lang="en-US" sz="2400" dirty="0" smtClean="0"/>
          </a:p>
          <a:p>
            <a:pPr algn="r"/>
            <a:r>
              <a:rPr lang="en-US" sz="2400" dirty="0" smtClean="0"/>
              <a:t>Garrison Keillor</a:t>
            </a:r>
          </a:p>
          <a:p>
            <a:pPr algn="r"/>
            <a:r>
              <a:rPr lang="en-US" sz="2400" dirty="0" smtClean="0"/>
              <a:t>Host </a:t>
            </a:r>
            <a:r>
              <a:rPr lang="en-US" sz="2400" dirty="0"/>
              <a:t>of the Minnesota Public Radio </a:t>
            </a:r>
            <a:r>
              <a:rPr lang="en-US" sz="2400" dirty="0" smtClean="0"/>
              <a:t/>
            </a:r>
            <a:br>
              <a:rPr lang="en-US" sz="2400" dirty="0" smtClean="0"/>
            </a:br>
            <a:r>
              <a:rPr lang="en-US" sz="2400" dirty="0" smtClean="0"/>
              <a:t>show </a:t>
            </a:r>
            <a:r>
              <a:rPr lang="en-US" sz="2400" dirty="0"/>
              <a:t>A Prairie Home Companion</a:t>
            </a:r>
          </a:p>
        </p:txBody>
      </p:sp>
      <p:sp>
        <p:nvSpPr>
          <p:cNvPr id="4" name="AutoShape 2" descr="Image result for Garrison Keillor"/>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003" y="3741160"/>
            <a:ext cx="2314997" cy="3084149"/>
          </a:xfrm>
          <a:prstGeom prst="rect">
            <a:avLst/>
          </a:prstGeom>
        </p:spPr>
      </p:pic>
    </p:spTree>
    <p:extLst>
      <p:ext uri="{BB962C8B-B14F-4D97-AF65-F5344CB8AC3E}">
        <p14:creationId xmlns:p14="http://schemas.microsoft.com/office/powerpoint/2010/main" val="2889606616"/>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t"/>
            <a:r>
              <a:rPr lang="en-US" dirty="0" smtClean="0"/>
              <a:t>The </a:t>
            </a:r>
            <a:r>
              <a:rPr lang="en-US" dirty="0"/>
              <a:t>average child growing up in a low-income family has only been exposed to </a:t>
            </a:r>
            <a:r>
              <a:rPr lang="en-US" b="1" dirty="0"/>
              <a:t>25</a:t>
            </a:r>
            <a:r>
              <a:rPr lang="en-US" dirty="0"/>
              <a:t> hours of one-on-one </a:t>
            </a:r>
            <a:r>
              <a:rPr lang="en-US" dirty="0" smtClean="0"/>
              <a:t>reading [during their entire life].</a:t>
            </a:r>
            <a:r>
              <a:rPr lang="en-US" dirty="0"/>
              <a:t> </a:t>
            </a:r>
            <a:endParaRPr lang="en-US" i="1" dirty="0" smtClean="0"/>
          </a:p>
          <a:p>
            <a:pPr fontAlgn="t"/>
            <a:endParaRPr lang="en-US" i="1" dirty="0"/>
          </a:p>
          <a:p>
            <a:pPr algn="r" fontAlgn="t"/>
            <a:r>
              <a:rPr lang="en-US" sz="2400" i="1" dirty="0" smtClean="0"/>
              <a:t>Source</a:t>
            </a:r>
            <a:r>
              <a:rPr lang="en-US" sz="2400" i="1" dirty="0"/>
              <a:t>: </a:t>
            </a:r>
            <a:r>
              <a:rPr lang="en-US" sz="2400" i="1" dirty="0" err="1"/>
              <a:t>McQuillan</a:t>
            </a:r>
            <a:r>
              <a:rPr lang="en-US" sz="2400" i="1" dirty="0"/>
              <a:t>, J. (1998). </a:t>
            </a:r>
            <a:endParaRPr lang="en-US" sz="2400" i="1" dirty="0" smtClean="0"/>
          </a:p>
          <a:p>
            <a:pPr algn="r" fontAlgn="t"/>
            <a:r>
              <a:rPr lang="en-US" sz="2400" i="1" dirty="0" smtClean="0"/>
              <a:t>The </a:t>
            </a:r>
            <a:r>
              <a:rPr lang="en-US" sz="2400" i="1" dirty="0"/>
              <a:t>Literacy Crisis: False Claims, Real Solutions. Heinemann. </a:t>
            </a:r>
            <a:endParaRPr lang="en-US" sz="2400" i="1" dirty="0" smtClean="0"/>
          </a:p>
          <a:p>
            <a:pPr algn="r" fontAlgn="t"/>
            <a:r>
              <a:rPr lang="en-US" sz="2400" i="1" dirty="0"/>
              <a:t>(</a:t>
            </a:r>
            <a:r>
              <a:rPr lang="en-US" sz="2400" i="1" dirty="0" smtClean="0"/>
              <a:t>pulled </a:t>
            </a:r>
            <a:r>
              <a:rPr lang="en-US" sz="2400" i="1" dirty="0"/>
              <a:t>from the </a:t>
            </a:r>
            <a:r>
              <a:rPr lang="en-US" sz="2400" i="1" dirty="0" smtClean="0"/>
              <a:t>“Reading </a:t>
            </a:r>
            <a:r>
              <a:rPr lang="en-US" sz="2400" i="1" dirty="0"/>
              <a:t>Is </a:t>
            </a:r>
            <a:r>
              <a:rPr lang="en-US" sz="2400" i="1" dirty="0" smtClean="0"/>
              <a:t>Fundamental” </a:t>
            </a:r>
            <a:r>
              <a:rPr lang="en-US" sz="2400" i="1" dirty="0"/>
              <a:t>website)</a:t>
            </a:r>
            <a:endParaRPr lang="en-US" sz="2400" dirty="0"/>
          </a:p>
          <a:p>
            <a:pPr algn="r"/>
            <a:endParaRPr lang="en-US" sz="2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0179"/>
          <a:stretch/>
        </p:blipFill>
        <p:spPr>
          <a:xfrm>
            <a:off x="9742206" y="4553523"/>
            <a:ext cx="2442625" cy="2304477"/>
          </a:xfrm>
          <a:prstGeom prst="rect">
            <a:avLst/>
          </a:prstGeom>
        </p:spPr>
      </p:pic>
    </p:spTree>
    <p:extLst>
      <p:ext uri="{BB962C8B-B14F-4D97-AF65-F5344CB8AC3E}">
        <p14:creationId xmlns:p14="http://schemas.microsoft.com/office/powerpoint/2010/main" val="4074352196"/>
      </p:ext>
    </p:extLst>
  </p:cSld>
  <p:clrMapOvr>
    <a:masterClrMapping/>
  </p:clrMapOvr>
  <mc:AlternateContent xmlns:mc="http://schemas.openxmlformats.org/markup-compatibility/2006" xmlns:p14="http://schemas.microsoft.com/office/powerpoint/2010/main">
    <mc:Choice Requires="p14">
      <p:transition spd="slow" p14:dur="2000" advTm="26000">
        <p14:prism isContent="1"/>
      </p:transition>
    </mc:Choice>
    <mc:Fallback xmlns="">
      <p:transition spd="slow" advTm="26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1466" y="550332"/>
            <a:ext cx="9567333" cy="5367867"/>
          </a:xfrm>
        </p:spPr>
        <p:txBody>
          <a:bodyPr/>
          <a:lstStyle/>
          <a:p>
            <a:r>
              <a:rPr lang="en-US" dirty="0"/>
              <a:t>“Once you learn to read, you will be forever free.” </a:t>
            </a:r>
            <a:br>
              <a:rPr lang="en-US" dirty="0"/>
            </a:br>
            <a:endParaRPr lang="en-US" dirty="0" smtClean="0"/>
          </a:p>
          <a:p>
            <a:pPr algn="r"/>
            <a:endParaRPr lang="en-US" sz="2400" dirty="0" smtClean="0"/>
          </a:p>
          <a:p>
            <a:pPr algn="r"/>
            <a:endParaRPr lang="en-US" sz="2400" dirty="0"/>
          </a:p>
          <a:p>
            <a:pPr algn="r"/>
            <a:endParaRPr lang="en-US" sz="2400" dirty="0" smtClean="0"/>
          </a:p>
          <a:p>
            <a:pPr algn="r"/>
            <a:r>
              <a:rPr lang="en-US" sz="2400" dirty="0" smtClean="0"/>
              <a:t>Frederick </a:t>
            </a:r>
            <a:r>
              <a:rPr lang="en-US" sz="2400" dirty="0"/>
              <a:t>Douglass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3479800"/>
            <a:ext cx="2438400" cy="3378200"/>
          </a:xfrm>
          <a:prstGeom prst="rect">
            <a:avLst/>
          </a:prstGeom>
        </p:spPr>
      </p:pic>
    </p:spTree>
    <p:extLst>
      <p:ext uri="{BB962C8B-B14F-4D97-AF65-F5344CB8AC3E}">
        <p14:creationId xmlns:p14="http://schemas.microsoft.com/office/powerpoint/2010/main" val="3059305581"/>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20000"/>
                    <a:lumOff val="80000"/>
                  </a:schemeClr>
                </a:solidFill>
              </a:rPr>
              <a:t>JLT Children’s </a:t>
            </a:r>
            <a:r>
              <a:rPr lang="en-US" dirty="0">
                <a:solidFill>
                  <a:schemeClr val="accent5">
                    <a:lumMod val="20000"/>
                    <a:lumOff val="80000"/>
                  </a:schemeClr>
                </a:solidFill>
              </a:rPr>
              <a:t>Literacy </a:t>
            </a:r>
            <a:r>
              <a:rPr lang="en-US" dirty="0" smtClean="0">
                <a:solidFill>
                  <a:schemeClr val="accent5">
                    <a:lumMod val="20000"/>
                    <a:lumOff val="80000"/>
                  </a:schemeClr>
                </a:solidFill>
              </a:rPr>
              <a:t>Project</a:t>
            </a:r>
            <a:endParaRPr lang="en-US" dirty="0"/>
          </a:p>
        </p:txBody>
      </p:sp>
      <p:sp>
        <p:nvSpPr>
          <p:cNvPr id="3" name="Content Placeholder 2"/>
          <p:cNvSpPr>
            <a:spLocks noGrp="1"/>
          </p:cNvSpPr>
          <p:nvPr>
            <p:ph idx="1"/>
          </p:nvPr>
        </p:nvSpPr>
        <p:spPr/>
        <p:txBody>
          <a:bodyPr/>
          <a:lstStyle/>
          <a:p>
            <a:r>
              <a:rPr lang="en-US" dirty="0"/>
              <a:t>“The man who does not read has no advantage over the man who cannot read.” </a:t>
            </a:r>
            <a:br>
              <a:rPr lang="en-US" dirty="0"/>
            </a:br>
            <a:r>
              <a:rPr lang="en-US" dirty="0"/>
              <a:t>― </a:t>
            </a:r>
            <a:r>
              <a:rPr lang="en-US" dirty="0">
                <a:hlinkClick r:id="rId2"/>
              </a:rPr>
              <a:t>Mark Twain</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0" y="3479800"/>
            <a:ext cx="2413000" cy="3378200"/>
          </a:xfrm>
          <a:prstGeom prst="rect">
            <a:avLst/>
          </a:prstGeom>
        </p:spPr>
      </p:pic>
    </p:spTree>
    <p:extLst>
      <p:ext uri="{BB962C8B-B14F-4D97-AF65-F5344CB8AC3E}">
        <p14:creationId xmlns:p14="http://schemas.microsoft.com/office/powerpoint/2010/main" val="2186981568"/>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you would tell me the heart of a man, tell me not what he reads, but what he rereads.” </a:t>
            </a:r>
            <a:endParaRPr lang="en-US" sz="2400" dirty="0" smtClean="0"/>
          </a:p>
          <a:p>
            <a:r>
              <a:rPr lang="en-US" sz="2400" dirty="0"/>
              <a:t/>
            </a:r>
            <a:br>
              <a:rPr lang="en-US" sz="2400" dirty="0"/>
            </a:br>
            <a:endParaRPr lang="en-US" sz="2400" dirty="0" smtClean="0"/>
          </a:p>
          <a:p>
            <a:endParaRPr lang="en-US" sz="2400" dirty="0"/>
          </a:p>
          <a:p>
            <a:endParaRPr lang="en-US" sz="2400" dirty="0" smtClean="0"/>
          </a:p>
          <a:p>
            <a:pPr algn="r"/>
            <a:r>
              <a:rPr lang="en-US" sz="2400" dirty="0" smtClean="0"/>
              <a:t>François </a:t>
            </a:r>
            <a:r>
              <a:rPr lang="en-US" sz="2400" dirty="0"/>
              <a:t>Mauriac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4381500"/>
            <a:ext cx="1905000" cy="2476500"/>
          </a:xfrm>
          <a:prstGeom prst="rect">
            <a:avLst/>
          </a:prstGeom>
        </p:spPr>
      </p:pic>
    </p:spTree>
    <p:extLst>
      <p:ext uri="{BB962C8B-B14F-4D97-AF65-F5344CB8AC3E}">
        <p14:creationId xmlns:p14="http://schemas.microsoft.com/office/powerpoint/2010/main" val="3042929648"/>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a:t>“My bursting heart must find vent at my pen.” </a:t>
            </a:r>
            <a:br>
              <a:rPr lang="en-US" sz="3600" dirty="0"/>
            </a:br>
            <a:endParaRPr lang="en-US" sz="3600" dirty="0" smtClean="0"/>
          </a:p>
          <a:p>
            <a:endParaRPr lang="en-US" dirty="0"/>
          </a:p>
          <a:p>
            <a:r>
              <a:rPr lang="en-US" dirty="0" smtClean="0"/>
              <a:t>							Abigail </a:t>
            </a:r>
            <a:r>
              <a:rPr lang="en-US" dirty="0"/>
              <a:t>Adams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7240" y="4914550"/>
            <a:ext cx="1554760" cy="1943450"/>
          </a:xfrm>
          <a:prstGeom prst="rect">
            <a:avLst/>
          </a:prstGeom>
        </p:spPr>
      </p:pic>
    </p:spTree>
    <p:extLst>
      <p:ext uri="{BB962C8B-B14F-4D97-AF65-F5344CB8AC3E}">
        <p14:creationId xmlns:p14="http://schemas.microsoft.com/office/powerpoint/2010/main" val="3987441754"/>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“Wherever they went the Irish brought with them their books, many unseen in Europe for centuries and tied to their waists as signs of triumph, just as Irish heroes had once tied to their waists their enemies' heads. Where they went they brought their love of learning and their skills in bookmaking. In the bays and valleys </a:t>
            </a:r>
            <a:r>
              <a:rPr lang="en-US" sz="2400" dirty="0"/>
              <a:t>of</a:t>
            </a:r>
            <a:r>
              <a:rPr lang="en-US" sz="2800" dirty="0"/>
              <a:t> their exile, they reestablished literacy and breathed new life into the exhausted literary culture of Europe.</a:t>
            </a:r>
            <a:br>
              <a:rPr lang="en-US" sz="2800" dirty="0"/>
            </a:br>
            <a:r>
              <a:rPr lang="en-US" sz="2800" dirty="0"/>
              <a:t>And that is how the Irish saved civilization.” </a:t>
            </a:r>
            <a:endParaRPr lang="en-US" sz="2800" dirty="0" smtClean="0"/>
          </a:p>
          <a:p>
            <a:pPr marL="0" indent="0" algn="r">
              <a:buNone/>
            </a:pPr>
            <a:r>
              <a:rPr lang="en-US" sz="2800" dirty="0" smtClean="0"/>
              <a:t>Thomas </a:t>
            </a:r>
            <a:r>
              <a:rPr lang="en-US" sz="2800" dirty="0"/>
              <a:t>Cahill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6590" y="5058560"/>
            <a:ext cx="1585409" cy="1799439"/>
          </a:xfrm>
          <a:prstGeom prst="rect">
            <a:avLst/>
          </a:prstGeom>
        </p:spPr>
      </p:pic>
    </p:spTree>
    <p:extLst>
      <p:ext uri="{BB962C8B-B14F-4D97-AF65-F5344CB8AC3E}">
        <p14:creationId xmlns:p14="http://schemas.microsoft.com/office/powerpoint/2010/main" val="2051721710"/>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“Art is literacy of the heart.” </a:t>
            </a:r>
            <a:r>
              <a:rPr lang="en-US" sz="2400" dirty="0"/>
              <a:t/>
            </a:r>
            <a:br>
              <a:rPr lang="en-US" sz="2400" dirty="0"/>
            </a:br>
            <a:endParaRPr lang="en-US" sz="2400" dirty="0" smtClean="0"/>
          </a:p>
          <a:p>
            <a:endParaRPr lang="en-US" sz="2400" dirty="0"/>
          </a:p>
          <a:p>
            <a:endParaRPr lang="en-US" sz="2400" dirty="0" smtClean="0"/>
          </a:p>
          <a:p>
            <a:pPr algn="r"/>
            <a:r>
              <a:rPr lang="en-US" sz="2400" dirty="0" smtClean="0"/>
              <a:t>Elliot </a:t>
            </a:r>
            <a:r>
              <a:rPr lang="en-US" sz="2400" dirty="0"/>
              <a:t>Eisner </a:t>
            </a:r>
          </a:p>
        </p:txBody>
      </p:sp>
    </p:spTree>
    <p:extLst>
      <p:ext uri="{BB962C8B-B14F-4D97-AF65-F5344CB8AC3E}">
        <p14:creationId xmlns:p14="http://schemas.microsoft.com/office/powerpoint/2010/main" val="647811854"/>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“Whenever you read a good book, somewhere in the world a door opens to allow in more light.” </a:t>
            </a:r>
            <a:br>
              <a:rPr lang="en-US" dirty="0"/>
            </a:br>
            <a:endParaRPr lang="en-US" dirty="0" smtClean="0"/>
          </a:p>
          <a:p>
            <a:endParaRPr lang="en-US" sz="2400" dirty="0"/>
          </a:p>
          <a:p>
            <a:endParaRPr lang="en-US" sz="2400" dirty="0" smtClean="0"/>
          </a:p>
          <a:p>
            <a:pPr algn="r"/>
            <a:r>
              <a:rPr lang="en-US" sz="2400" dirty="0" smtClean="0"/>
              <a:t>Vera </a:t>
            </a:r>
            <a:r>
              <a:rPr lang="en-US" sz="2400" dirty="0" err="1"/>
              <a:t>Nazarian</a:t>
            </a:r>
            <a:r>
              <a:rPr lang="en-US" sz="2400" dirty="0"/>
              <a:t> </a:t>
            </a:r>
            <a:br>
              <a:rPr lang="en-US" sz="2400" dirty="0"/>
            </a:br>
            <a:r>
              <a:rPr lang="en-US" sz="2400" dirty="0" smtClean="0"/>
              <a:t>Two-time </a:t>
            </a:r>
            <a:r>
              <a:rPr lang="en-US" sz="2400" dirty="0"/>
              <a:t>Nebula Award Nominee, award-winning artist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471" y="4033615"/>
            <a:ext cx="2477530" cy="2824385"/>
          </a:xfrm>
          <a:prstGeom prst="rect">
            <a:avLst/>
          </a:prstGeom>
        </p:spPr>
      </p:pic>
    </p:spTree>
    <p:extLst>
      <p:ext uri="{BB962C8B-B14F-4D97-AF65-F5344CB8AC3E}">
        <p14:creationId xmlns:p14="http://schemas.microsoft.com/office/powerpoint/2010/main" val="4118085490"/>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Over one million children drop out of school each year, costing the nation over $240 billion in lost earnings, forgone tax revenues, and expenditures for social </a:t>
            </a:r>
            <a:r>
              <a:rPr lang="en-US" dirty="0" smtClean="0"/>
              <a:t>services</a:t>
            </a:r>
            <a:endParaRPr lang="en-US" sz="2400" dirty="0" smtClean="0"/>
          </a:p>
          <a:p>
            <a:endParaRPr lang="en-US" sz="2400" dirty="0"/>
          </a:p>
          <a:p>
            <a:pPr algn="r"/>
            <a:r>
              <a:rPr lang="en-US" sz="2400" dirty="0" err="1"/>
              <a:t>McQuillan</a:t>
            </a:r>
            <a:r>
              <a:rPr lang="en-US" sz="2400" dirty="0"/>
              <a:t>, 1998</a:t>
            </a:r>
          </a:p>
          <a:p>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948" y="4027264"/>
            <a:ext cx="4364052" cy="2830736"/>
          </a:xfrm>
          <a:prstGeom prst="rect">
            <a:avLst/>
          </a:prstGeom>
        </p:spPr>
      </p:pic>
    </p:spTree>
    <p:extLst>
      <p:ext uri="{BB962C8B-B14F-4D97-AF65-F5344CB8AC3E}">
        <p14:creationId xmlns:p14="http://schemas.microsoft.com/office/powerpoint/2010/main" val="1554696691"/>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“Learning to read is probably the most difficult and revolutionary thing that happens to the human brain and if you don't believe that, watch an illiterate adult try to do it.” </a:t>
            </a:r>
            <a:br>
              <a:rPr lang="en-US" dirty="0"/>
            </a:br>
            <a:endParaRPr lang="en-US" dirty="0" smtClean="0"/>
          </a:p>
          <a:p>
            <a:pPr algn="r"/>
            <a:endParaRPr lang="en-US" sz="2400" dirty="0" smtClean="0"/>
          </a:p>
          <a:p>
            <a:pPr algn="r"/>
            <a:r>
              <a:rPr lang="en-US" sz="2400" dirty="0" smtClean="0"/>
              <a:t>John </a:t>
            </a:r>
            <a:r>
              <a:rPr lang="en-US" sz="2400" dirty="0"/>
              <a:t>Steinbeck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2887" y="3931065"/>
            <a:ext cx="2439113" cy="2926935"/>
          </a:xfrm>
          <a:prstGeom prst="rect">
            <a:avLst/>
          </a:prstGeom>
        </p:spPr>
      </p:pic>
    </p:spTree>
    <p:extLst>
      <p:ext uri="{BB962C8B-B14F-4D97-AF65-F5344CB8AC3E}">
        <p14:creationId xmlns:p14="http://schemas.microsoft.com/office/powerpoint/2010/main" val="3620245250"/>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“When writing the constitution for the Commonwealth of Massachusetts, John Adams wrote:</a:t>
            </a:r>
            <a:br>
              <a:rPr lang="en-US" dirty="0"/>
            </a:br>
            <a:r>
              <a:rPr lang="en-US" dirty="0"/>
              <a:t>I must judge for myself, but how can I judge, how can any man judge, unless his mind has been opened and enlarged by reading.” </a:t>
            </a:r>
            <a:endParaRPr lang="en-US" dirty="0" smtClean="0"/>
          </a:p>
          <a:p>
            <a:pPr algn="r"/>
            <a:r>
              <a:rPr lang="en-US" sz="2400" dirty="0"/>
              <a:t/>
            </a:r>
            <a:br>
              <a:rPr lang="en-US" sz="2400" dirty="0"/>
            </a:br>
            <a:r>
              <a:rPr lang="en-US" sz="2400" dirty="0" smtClean="0"/>
              <a:t>John </a:t>
            </a:r>
            <a:r>
              <a:rPr lang="en-US" sz="2400" dirty="0"/>
              <a:t>Adams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675" y="4400856"/>
            <a:ext cx="2082325" cy="2457144"/>
          </a:xfrm>
          <a:prstGeom prst="rect">
            <a:avLst/>
          </a:prstGeom>
        </p:spPr>
      </p:pic>
    </p:spTree>
    <p:extLst>
      <p:ext uri="{BB962C8B-B14F-4D97-AF65-F5344CB8AC3E}">
        <p14:creationId xmlns:p14="http://schemas.microsoft.com/office/powerpoint/2010/main" val="1992420949"/>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6800" y="276431"/>
            <a:ext cx="9614195" cy="838200"/>
          </a:xfrm>
        </p:spPr>
        <p:txBody>
          <a:bodyPr anchor="t"/>
          <a:lstStyle/>
          <a:p>
            <a:pPr algn="l"/>
            <a:r>
              <a:rPr lang="en-US" sz="3600" dirty="0">
                <a:solidFill>
                  <a:schemeClr val="accent2">
                    <a:lumMod val="20000"/>
                    <a:lumOff val="80000"/>
                  </a:schemeClr>
                </a:solidFill>
              </a:rPr>
              <a:t>Q: </a:t>
            </a:r>
            <a:r>
              <a:rPr lang="en-US" sz="3600" dirty="0" smtClean="0">
                <a:solidFill>
                  <a:schemeClr val="accent2">
                    <a:lumMod val="20000"/>
                    <a:lumOff val="80000"/>
                  </a:schemeClr>
                </a:solidFill>
              </a:rPr>
              <a:t>How many American adults would not be able </a:t>
            </a:r>
            <a:r>
              <a:rPr lang="en-US" sz="3600" dirty="0">
                <a:solidFill>
                  <a:schemeClr val="accent2">
                    <a:lumMod val="20000"/>
                    <a:lumOff val="80000"/>
                  </a:schemeClr>
                </a:solidFill>
              </a:rPr>
              <a:t>to read </a:t>
            </a:r>
            <a:r>
              <a:rPr lang="en-US" sz="3600" dirty="0" smtClean="0">
                <a:solidFill>
                  <a:schemeClr val="accent2">
                    <a:lumMod val="20000"/>
                    <a:lumOff val="80000"/>
                  </a:schemeClr>
                </a:solidFill>
              </a:rPr>
              <a:t>a </a:t>
            </a:r>
            <a:r>
              <a:rPr lang="en-US" sz="3600" dirty="0">
                <a:solidFill>
                  <a:schemeClr val="accent2">
                    <a:lumMod val="20000"/>
                    <a:lumOff val="80000"/>
                  </a:schemeClr>
                </a:solidFill>
              </a:rPr>
              <a:t>simple story to a </a:t>
            </a:r>
            <a:r>
              <a:rPr lang="en-US" sz="3600" dirty="0" smtClean="0">
                <a:solidFill>
                  <a:schemeClr val="accent2">
                    <a:lumMod val="20000"/>
                    <a:lumOff val="80000"/>
                  </a:schemeClr>
                </a:solidFill>
              </a:rPr>
              <a:t>child?</a:t>
            </a:r>
            <a:r>
              <a:rPr lang="en-US" dirty="0">
                <a:solidFill>
                  <a:schemeClr val="accent2">
                    <a:lumMod val="20000"/>
                    <a:lumOff val="80000"/>
                  </a:schemeClr>
                </a:solidFill>
              </a:rPr>
              <a:t/>
            </a:r>
            <a:br>
              <a:rPr lang="en-US" dirty="0">
                <a:solidFill>
                  <a:schemeClr val="accent2">
                    <a:lumMod val="20000"/>
                    <a:lumOff val="80000"/>
                  </a:schemeClr>
                </a:solidFill>
              </a:rPr>
            </a:br>
            <a:endParaRPr lang="en-US" dirty="0">
              <a:solidFill>
                <a:schemeClr val="accent2">
                  <a:lumMod val="20000"/>
                  <a:lumOff val="80000"/>
                </a:schemeClr>
              </a:solidFill>
            </a:endParaRPr>
          </a:p>
        </p:txBody>
      </p:sp>
      <p:sp>
        <p:nvSpPr>
          <p:cNvPr id="7" name="Content Placeholder 6"/>
          <p:cNvSpPr>
            <a:spLocks noGrp="1"/>
          </p:cNvSpPr>
          <p:nvPr>
            <p:ph idx="1"/>
          </p:nvPr>
        </p:nvSpPr>
        <p:spPr>
          <a:xfrm>
            <a:off x="2502195" y="1546936"/>
            <a:ext cx="9448800" cy="2589692"/>
          </a:xfrm>
        </p:spPr>
        <p:txBody>
          <a:bodyPr/>
          <a:lstStyle/>
          <a:p>
            <a:pPr marL="457200" indent="-457200">
              <a:buBlip>
                <a:blip r:embed="rId2"/>
              </a:buBlip>
            </a:pPr>
            <a:r>
              <a:rPr lang="en-US" dirty="0" smtClean="0">
                <a:solidFill>
                  <a:schemeClr val="accent2">
                    <a:lumMod val="20000"/>
                    <a:lumOff val="80000"/>
                  </a:schemeClr>
                </a:solidFill>
              </a:rPr>
              <a:t>1.5 million</a:t>
            </a:r>
          </a:p>
          <a:p>
            <a:pPr marL="457200" indent="-457200">
              <a:buBlip>
                <a:blip r:embed="rId2"/>
              </a:buBlip>
            </a:pPr>
            <a:r>
              <a:rPr lang="en-US" dirty="0" smtClean="0">
                <a:solidFill>
                  <a:schemeClr val="accent2">
                    <a:lumMod val="20000"/>
                    <a:lumOff val="80000"/>
                  </a:schemeClr>
                </a:solidFill>
              </a:rPr>
              <a:t>44 million</a:t>
            </a:r>
          </a:p>
          <a:p>
            <a:pPr marL="457200" indent="-457200">
              <a:buBlip>
                <a:blip r:embed="rId2"/>
              </a:buBlip>
            </a:pPr>
            <a:r>
              <a:rPr lang="en-US" dirty="0" smtClean="0">
                <a:solidFill>
                  <a:schemeClr val="accent2">
                    <a:lumMod val="20000"/>
                    <a:lumOff val="80000"/>
                  </a:schemeClr>
                </a:solidFill>
              </a:rPr>
              <a:t>15 million</a:t>
            </a:r>
          </a:p>
          <a:p>
            <a:pPr marL="457200" indent="-457200">
              <a:buBlip>
                <a:blip r:embed="rId2"/>
              </a:buBlip>
            </a:pPr>
            <a:r>
              <a:rPr lang="en-US" dirty="0" smtClean="0">
                <a:solidFill>
                  <a:schemeClr val="accent2">
                    <a:lumMod val="20000"/>
                    <a:lumOff val="80000"/>
                  </a:schemeClr>
                </a:solidFill>
              </a:rPr>
              <a:t>21 million</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1495272813"/>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10000"/>
                                  </p:stCondLst>
                                  <p:childTnLst>
                                    <p:anim calcmode="lin" valueType="num">
                                      <p:cBhvr>
                                        <p:cTn id="6" dur="2000"/>
                                        <p:tgtEl>
                                          <p:spTgt spid="7">
                                            <p:txEl>
                                              <p:pRg st="0" end="0"/>
                                            </p:txEl>
                                          </p:spTgt>
                                        </p:tgtEl>
                                        <p:attrNameLst>
                                          <p:attrName>ppt_w</p:attrName>
                                        </p:attrNameLst>
                                      </p:cBhvr>
                                      <p:tavLst>
                                        <p:tav tm="0">
                                          <p:val>
                                            <p:strVal val="ppt_w"/>
                                          </p:val>
                                        </p:tav>
                                        <p:tav tm="100000">
                                          <p:val>
                                            <p:fltVal val="0"/>
                                          </p:val>
                                        </p:tav>
                                      </p:tavLst>
                                    </p:anim>
                                    <p:anim calcmode="lin" valueType="num">
                                      <p:cBhvr>
                                        <p:cTn id="7" dur="2000"/>
                                        <p:tgtEl>
                                          <p:spTgt spid="7">
                                            <p:txEl>
                                              <p:pRg st="0" end="0"/>
                                            </p:txEl>
                                          </p:spTgt>
                                        </p:tgtEl>
                                        <p:attrNameLst>
                                          <p:attrName>ppt_h</p:attrName>
                                        </p:attrNameLst>
                                      </p:cBhvr>
                                      <p:tavLst>
                                        <p:tav tm="0">
                                          <p:val>
                                            <p:strVal val="ppt_h"/>
                                          </p:val>
                                        </p:tav>
                                        <p:tav tm="100000">
                                          <p:val>
                                            <p:fltVal val="0"/>
                                          </p:val>
                                        </p:tav>
                                      </p:tavLst>
                                    </p:anim>
                                    <p:anim calcmode="lin" valueType="num">
                                      <p:cBhvr>
                                        <p:cTn id="8" dur="2000"/>
                                        <p:tgtEl>
                                          <p:spTgt spid="7">
                                            <p:txEl>
                                              <p:pRg st="0" end="0"/>
                                            </p:txEl>
                                          </p:spTgt>
                                        </p:tgtEl>
                                        <p:attrNameLst>
                                          <p:attrName>style.rotation</p:attrName>
                                        </p:attrNameLst>
                                      </p:cBhvr>
                                      <p:tavLst>
                                        <p:tav tm="0">
                                          <p:val>
                                            <p:fltVal val="0"/>
                                          </p:val>
                                        </p:tav>
                                        <p:tav tm="100000">
                                          <p:val>
                                            <p:fltVal val="90"/>
                                          </p:val>
                                        </p:tav>
                                      </p:tavLst>
                                    </p:anim>
                                    <p:animEffect transition="out" filter="fade">
                                      <p:cBhvr>
                                        <p:cTn id="9" dur="2000"/>
                                        <p:tgtEl>
                                          <p:spTgt spid="7">
                                            <p:txEl>
                                              <p:pRg st="0" end="0"/>
                                            </p:txEl>
                                          </p:spTgt>
                                        </p:tgtEl>
                                      </p:cBhvr>
                                    </p:animEffect>
                                    <p:set>
                                      <p:cBhvr>
                                        <p:cTn id="10" dur="1" fill="hold">
                                          <p:stCondLst>
                                            <p:cond delay="1999"/>
                                          </p:stCondLst>
                                        </p:cTn>
                                        <p:tgtEl>
                                          <p:spTgt spid="7">
                                            <p:txEl>
                                              <p:pRg st="0" end="0"/>
                                            </p:txEl>
                                          </p:spTgt>
                                        </p:tgtEl>
                                        <p:attrNameLst>
                                          <p:attrName>style.visibility</p:attrName>
                                        </p:attrNameLst>
                                      </p:cBhvr>
                                      <p:to>
                                        <p:strVal val="hidden"/>
                                      </p:to>
                                    </p:set>
                                  </p:childTnLst>
                                </p:cTn>
                              </p:par>
                            </p:childTnLst>
                          </p:cTn>
                        </p:par>
                        <p:par>
                          <p:cTn id="11" fill="hold">
                            <p:stCondLst>
                              <p:cond delay="12000"/>
                            </p:stCondLst>
                            <p:childTnLst>
                              <p:par>
                                <p:cTn id="12" presetID="31" presetClass="exit" presetSubtype="0" fill="hold" nodeType="afterEffect">
                                  <p:stCondLst>
                                    <p:cond delay="2000"/>
                                  </p:stCondLst>
                                  <p:childTnLst>
                                    <p:anim calcmode="lin" valueType="num">
                                      <p:cBhvr>
                                        <p:cTn id="13" dur="2000"/>
                                        <p:tgtEl>
                                          <p:spTgt spid="7">
                                            <p:txEl>
                                              <p:pRg st="3" end="3"/>
                                            </p:txEl>
                                          </p:spTgt>
                                        </p:tgtEl>
                                        <p:attrNameLst>
                                          <p:attrName>ppt_w</p:attrName>
                                        </p:attrNameLst>
                                      </p:cBhvr>
                                      <p:tavLst>
                                        <p:tav tm="0">
                                          <p:val>
                                            <p:strVal val="ppt_w"/>
                                          </p:val>
                                        </p:tav>
                                        <p:tav tm="100000">
                                          <p:val>
                                            <p:fltVal val="0"/>
                                          </p:val>
                                        </p:tav>
                                      </p:tavLst>
                                    </p:anim>
                                    <p:anim calcmode="lin" valueType="num">
                                      <p:cBhvr>
                                        <p:cTn id="14" dur="2000"/>
                                        <p:tgtEl>
                                          <p:spTgt spid="7">
                                            <p:txEl>
                                              <p:pRg st="3" end="3"/>
                                            </p:txEl>
                                          </p:spTgt>
                                        </p:tgtEl>
                                        <p:attrNameLst>
                                          <p:attrName>ppt_h</p:attrName>
                                        </p:attrNameLst>
                                      </p:cBhvr>
                                      <p:tavLst>
                                        <p:tav tm="0">
                                          <p:val>
                                            <p:strVal val="ppt_h"/>
                                          </p:val>
                                        </p:tav>
                                        <p:tav tm="100000">
                                          <p:val>
                                            <p:fltVal val="0"/>
                                          </p:val>
                                        </p:tav>
                                      </p:tavLst>
                                    </p:anim>
                                    <p:anim calcmode="lin" valueType="num">
                                      <p:cBhvr>
                                        <p:cTn id="15" dur="2000"/>
                                        <p:tgtEl>
                                          <p:spTgt spid="7">
                                            <p:txEl>
                                              <p:pRg st="3" end="3"/>
                                            </p:txEl>
                                          </p:spTgt>
                                        </p:tgtEl>
                                        <p:attrNameLst>
                                          <p:attrName>style.rotation</p:attrName>
                                        </p:attrNameLst>
                                      </p:cBhvr>
                                      <p:tavLst>
                                        <p:tav tm="0">
                                          <p:val>
                                            <p:fltVal val="0"/>
                                          </p:val>
                                        </p:tav>
                                        <p:tav tm="100000">
                                          <p:val>
                                            <p:fltVal val="90"/>
                                          </p:val>
                                        </p:tav>
                                      </p:tavLst>
                                    </p:anim>
                                    <p:animEffect transition="out" filter="fade">
                                      <p:cBhvr>
                                        <p:cTn id="16" dur="2000"/>
                                        <p:tgtEl>
                                          <p:spTgt spid="7">
                                            <p:txEl>
                                              <p:pRg st="3" end="3"/>
                                            </p:txEl>
                                          </p:spTgt>
                                        </p:tgtEl>
                                      </p:cBhvr>
                                    </p:animEffect>
                                    <p:set>
                                      <p:cBhvr>
                                        <p:cTn id="17" dur="1" fill="hold">
                                          <p:stCondLst>
                                            <p:cond delay="1999"/>
                                          </p:stCondLst>
                                        </p:cTn>
                                        <p:tgtEl>
                                          <p:spTgt spid="7">
                                            <p:txEl>
                                              <p:pRg st="3" end="3"/>
                                            </p:txEl>
                                          </p:spTgt>
                                        </p:tgtEl>
                                        <p:attrNameLst>
                                          <p:attrName>style.visibility</p:attrName>
                                        </p:attrNameLst>
                                      </p:cBhvr>
                                      <p:to>
                                        <p:strVal val="hidden"/>
                                      </p:to>
                                    </p:set>
                                  </p:childTnLst>
                                </p:cTn>
                              </p:par>
                            </p:childTnLst>
                          </p:cTn>
                        </p:par>
                        <p:par>
                          <p:cTn id="18" fill="hold">
                            <p:stCondLst>
                              <p:cond delay="16000"/>
                            </p:stCondLst>
                            <p:childTnLst>
                              <p:par>
                                <p:cTn id="19" presetID="31" presetClass="exit" presetSubtype="0" fill="hold" nodeType="afterEffect">
                                  <p:stCondLst>
                                    <p:cond delay="2000"/>
                                  </p:stCondLst>
                                  <p:childTnLst>
                                    <p:anim calcmode="lin" valueType="num">
                                      <p:cBhvr>
                                        <p:cTn id="20" dur="2000"/>
                                        <p:tgtEl>
                                          <p:spTgt spid="7">
                                            <p:txEl>
                                              <p:pRg st="2" end="2"/>
                                            </p:txEl>
                                          </p:spTgt>
                                        </p:tgtEl>
                                        <p:attrNameLst>
                                          <p:attrName>ppt_w</p:attrName>
                                        </p:attrNameLst>
                                      </p:cBhvr>
                                      <p:tavLst>
                                        <p:tav tm="0">
                                          <p:val>
                                            <p:strVal val="ppt_w"/>
                                          </p:val>
                                        </p:tav>
                                        <p:tav tm="100000">
                                          <p:val>
                                            <p:fltVal val="0"/>
                                          </p:val>
                                        </p:tav>
                                      </p:tavLst>
                                    </p:anim>
                                    <p:anim calcmode="lin" valueType="num">
                                      <p:cBhvr>
                                        <p:cTn id="21" dur="2000"/>
                                        <p:tgtEl>
                                          <p:spTgt spid="7">
                                            <p:txEl>
                                              <p:pRg st="2" end="2"/>
                                            </p:txEl>
                                          </p:spTgt>
                                        </p:tgtEl>
                                        <p:attrNameLst>
                                          <p:attrName>ppt_h</p:attrName>
                                        </p:attrNameLst>
                                      </p:cBhvr>
                                      <p:tavLst>
                                        <p:tav tm="0">
                                          <p:val>
                                            <p:strVal val="ppt_h"/>
                                          </p:val>
                                        </p:tav>
                                        <p:tav tm="100000">
                                          <p:val>
                                            <p:fltVal val="0"/>
                                          </p:val>
                                        </p:tav>
                                      </p:tavLst>
                                    </p:anim>
                                    <p:anim calcmode="lin" valueType="num">
                                      <p:cBhvr>
                                        <p:cTn id="22" dur="2000"/>
                                        <p:tgtEl>
                                          <p:spTgt spid="7">
                                            <p:txEl>
                                              <p:pRg st="2" end="2"/>
                                            </p:txEl>
                                          </p:spTgt>
                                        </p:tgtEl>
                                        <p:attrNameLst>
                                          <p:attrName>style.rotation</p:attrName>
                                        </p:attrNameLst>
                                      </p:cBhvr>
                                      <p:tavLst>
                                        <p:tav tm="0">
                                          <p:val>
                                            <p:fltVal val="0"/>
                                          </p:val>
                                        </p:tav>
                                        <p:tav tm="100000">
                                          <p:val>
                                            <p:fltVal val="90"/>
                                          </p:val>
                                        </p:tav>
                                      </p:tavLst>
                                    </p:anim>
                                    <p:animEffect transition="out" filter="fade">
                                      <p:cBhvr>
                                        <p:cTn id="23" dur="2000"/>
                                        <p:tgtEl>
                                          <p:spTgt spid="7">
                                            <p:txEl>
                                              <p:pRg st="2" end="2"/>
                                            </p:txEl>
                                          </p:spTgt>
                                        </p:tgtEl>
                                      </p:cBhvr>
                                    </p:animEffect>
                                    <p:set>
                                      <p:cBhvr>
                                        <p:cTn id="24" dur="1" fill="hold">
                                          <p:stCondLst>
                                            <p:cond delay="19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44 million adults in the U.S. can't read well enough to read a simple story to a </a:t>
            </a:r>
            <a:r>
              <a:rPr lang="en-US" dirty="0" smtClean="0"/>
              <a:t>child.</a:t>
            </a:r>
          </a:p>
          <a:p>
            <a:endParaRPr lang="en-US" sz="2800" dirty="0"/>
          </a:p>
          <a:p>
            <a:pPr algn="r"/>
            <a:r>
              <a:rPr lang="en-US" sz="2400" dirty="0"/>
              <a:t>National Adult Literacy Survey (1992) </a:t>
            </a:r>
            <a:endParaRPr lang="en-US" sz="2400" dirty="0" smtClean="0"/>
          </a:p>
          <a:p>
            <a:pPr algn="r"/>
            <a:r>
              <a:rPr lang="en-US" sz="2400" dirty="0" smtClean="0"/>
              <a:t>NCED</a:t>
            </a:r>
            <a:r>
              <a:rPr lang="en-US" sz="2400" dirty="0"/>
              <a:t>, U.S. Department of Education</a:t>
            </a:r>
          </a:p>
          <a:p>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3914775"/>
            <a:ext cx="3962400" cy="2943225"/>
          </a:xfrm>
          <a:prstGeom prst="rect">
            <a:avLst/>
          </a:prstGeom>
        </p:spPr>
      </p:pic>
    </p:spTree>
    <p:extLst>
      <p:ext uri="{BB962C8B-B14F-4D97-AF65-F5344CB8AC3E}">
        <p14:creationId xmlns:p14="http://schemas.microsoft.com/office/powerpoint/2010/main" val="4211290022"/>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“We have created a culture of reading poverty in which a vicious cycle of </a:t>
            </a:r>
            <a:r>
              <a:rPr lang="en-US" sz="2800" dirty="0" err="1"/>
              <a:t>aliteracy</a:t>
            </a:r>
            <a:r>
              <a:rPr lang="en-US" sz="2800" dirty="0"/>
              <a:t> has the potential to devolve into illiteracy for many students. By allowing students to pass through our classrooms without learning to love reading, we are creating adults (who then become parents and teachers) who don't read much. They may be capable of reading well enough to perform academic and informational reading, but they do not love to read and have few life reading habits to model for children</a:t>
            </a:r>
            <a:r>
              <a:rPr lang="en-US" sz="2800" dirty="0" smtClean="0"/>
              <a:t>.”</a:t>
            </a:r>
          </a:p>
          <a:p>
            <a:pPr marL="0" indent="0" algn="r">
              <a:buNone/>
            </a:pPr>
            <a:r>
              <a:rPr lang="en-US" sz="2800" dirty="0" smtClean="0"/>
              <a:t> </a:t>
            </a:r>
            <a:r>
              <a:rPr lang="en-US" sz="2400" dirty="0"/>
              <a:t/>
            </a:r>
            <a:br>
              <a:rPr lang="en-US" sz="2400" dirty="0"/>
            </a:br>
            <a:r>
              <a:rPr lang="en-US" sz="2400" dirty="0" err="1" smtClean="0">
                <a:hlinkClick r:id="rId2"/>
              </a:rPr>
              <a:t>Donalyn</a:t>
            </a:r>
            <a:r>
              <a:rPr lang="en-US" sz="2400" dirty="0" smtClean="0">
                <a:hlinkClick r:id="rId2"/>
              </a:rPr>
              <a:t> </a:t>
            </a:r>
            <a:r>
              <a:rPr lang="en-US" sz="2400" dirty="0" err="1" smtClean="0"/>
              <a:t>Donalyn</a:t>
            </a:r>
            <a:r>
              <a:rPr lang="en-US" sz="2400" dirty="0" smtClean="0"/>
              <a:t> Miller</a:t>
            </a:r>
            <a:r>
              <a:rPr lang="en-US" sz="2400" dirty="0"/>
              <a:t>, </a:t>
            </a:r>
            <a:r>
              <a:rPr lang="en-US" sz="2400" i="1" dirty="0"/>
              <a:t>The Book </a:t>
            </a:r>
            <a:r>
              <a:rPr lang="en-US" sz="2400" i="1" dirty="0" smtClean="0"/>
              <a:t>Whisperer			</a:t>
            </a:r>
          </a:p>
          <a:p>
            <a:pPr marL="0" indent="0" algn="r">
              <a:buNone/>
            </a:pPr>
            <a:r>
              <a:rPr lang="en-US" sz="2400" i="1" dirty="0" smtClean="0"/>
              <a:t>Awakening </a:t>
            </a:r>
            <a:r>
              <a:rPr lang="en-US" sz="2400" i="1" dirty="0"/>
              <a:t>the Inner Reader in Every </a:t>
            </a:r>
            <a:r>
              <a:rPr lang="en-US" sz="2400" i="1" dirty="0" smtClean="0"/>
              <a:t>Child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4324350"/>
            <a:ext cx="1905000" cy="2533650"/>
          </a:xfrm>
          <a:prstGeom prst="rect">
            <a:avLst/>
          </a:prstGeom>
        </p:spPr>
      </p:pic>
    </p:spTree>
    <p:extLst>
      <p:ext uri="{BB962C8B-B14F-4D97-AF65-F5344CB8AC3E}">
        <p14:creationId xmlns:p14="http://schemas.microsoft.com/office/powerpoint/2010/main" val="2885321125"/>
      </p:ext>
    </p:extLst>
  </p:cSld>
  <p:clrMapOvr>
    <a:masterClrMapping/>
  </p:clrMapOvr>
  <mc:AlternateContent xmlns:mc="http://schemas.openxmlformats.org/markup-compatibility/2006" xmlns:p14="http://schemas.microsoft.com/office/powerpoint/2010/main">
    <mc:Choice Requires="p14">
      <p:transition spd="slow" p14:dur="2000" advClick="0" advTm="26000">
        <p14:prism isContent="1"/>
      </p:transition>
    </mc:Choice>
    <mc:Fallback xmlns="">
      <p:transition spd="slow" advClick="0" advTm="26000">
        <p:fade/>
      </p:transition>
    </mc:Fallback>
  </mc:AlternateContent>
  <p:timing>
    <p:tnLst>
      <p:par>
        <p:cTn id="1" dur="indefinite" restart="never" nodeType="tmRoot"/>
      </p:par>
    </p:tnLst>
  </p:timing>
</p:sld>
</file>

<file path=ppt/theme/theme1.xml><?xml version="1.0" encoding="utf-8"?>
<a:theme xmlns:a="http://schemas.openxmlformats.org/drawingml/2006/main" name="PPP_SEDUC_TXT_Blocks">
  <a:themeElements>
    <a:clrScheme name="">
      <a:dk1>
        <a:srgbClr val="000000"/>
      </a:dk1>
      <a:lt1>
        <a:srgbClr val="808080"/>
      </a:lt1>
      <a:dk2>
        <a:srgbClr val="000000"/>
      </a:dk2>
      <a:lt2>
        <a:srgbClr val="808080"/>
      </a:lt2>
      <a:accent1>
        <a:srgbClr val="00CC99"/>
      </a:accent1>
      <a:accent2>
        <a:srgbClr val="3333CC"/>
      </a:accent2>
      <a:accent3>
        <a:srgbClr val="C0C0C0"/>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PPP_SEDUC_TXT_Blocks</Template>
  <TotalTime>310</TotalTime>
  <Words>1569</Words>
  <Application>Microsoft Office PowerPoint</Application>
  <PresentationFormat>Widescreen</PresentationFormat>
  <Paragraphs>198</Paragraphs>
  <Slides>50</Slides>
  <Notes>0</Notes>
  <HiddenSlides>7</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PPP_SEDUC_TXT_Blocks</vt:lpstr>
      <vt:lpstr>Children’s Literacy Project  Quotes and Quiz</vt:lpstr>
      <vt:lpstr>PowerPoint Presentation</vt:lpstr>
      <vt:lpstr>PowerPoint Presentation</vt:lpstr>
      <vt:lpstr>Q: How many American children drop out of school each year?</vt:lpstr>
      <vt:lpstr>PowerPoint Presentation</vt:lpstr>
      <vt:lpstr>PowerPoint Presentation</vt:lpstr>
      <vt:lpstr>Q: How many American adults would not be able to read a simple story to a child? </vt:lpstr>
      <vt:lpstr>PowerPoint Presentation</vt:lpstr>
      <vt:lpstr>PowerPoint Presentation</vt:lpstr>
      <vt:lpstr>PowerPoint Presentation</vt:lpstr>
      <vt:lpstr>Q: Advantaged first graders typically have a vocabulary of 5,800 words.  What is the typical vocabulary of a disadvantaged first grader?</vt:lpstr>
      <vt:lpstr>PowerPoint Presentation</vt:lpstr>
      <vt:lpstr>PowerPoint Presentation</vt:lpstr>
      <vt:lpstr>Q: What is the literacy rates for US 4th graders?</vt:lpstr>
      <vt:lpstr>One third of 4th graders</vt:lpstr>
      <vt:lpstr>Q: In a recent study of literacy among 20 ‘high income’ countries; where did the US rank?</vt:lpstr>
      <vt:lpstr>PowerPoint Presentation</vt:lpstr>
      <vt:lpstr>PowerPoint Presentation</vt:lpstr>
      <vt:lpstr>Q: How likely are teenage girls between the ages of 16 to 19 who live at or below the poverty line and who have below average literacy skills to have children out of wedlock than girls their age who can read proficiently?</vt:lpstr>
      <vt:lpstr>PowerPoint Presentation</vt:lpstr>
      <vt:lpstr>PowerPoint Presentation</vt:lpstr>
      <vt:lpstr>Q: What percentage of adults with very low literacy skills live in poverty?</vt:lpstr>
      <vt:lpstr>PowerPoint Presentation</vt:lpstr>
      <vt:lpstr>PowerPoint Presentation</vt:lpstr>
      <vt:lpstr>Q: The American Management Association found that what percentage of applicants have insufficient literacy for the position for which they are applying? </vt:lpstr>
      <vt:lpstr>PowerPoint Presentation</vt:lpstr>
      <vt:lpstr>PowerPoint Presentation</vt:lpstr>
      <vt:lpstr>Q: What percentage of American workers have inadequate literacy skills? </vt:lpstr>
      <vt:lpstr>JLT Children’s Literacy Project</vt:lpstr>
      <vt:lpstr>PowerPoint Presentation</vt:lpstr>
      <vt:lpstr>Q: There are 250 schools in Hillsborough County.  Title I schools are those where 75% of the students are sufficiently disadvantaged that they qualify for free or reduced cost meals.  Out of 250 schools, how many are Title I?</vt:lpstr>
      <vt:lpstr>PowerPoint Presentation</vt:lpstr>
      <vt:lpstr>Q: Renaissance schools are those where over 90% of the students qualify for free meals. Out of 250 total schools in Hillsborough, how many are Renaissance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JLT Children’s Literacy Project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Vandersluis</dc:creator>
  <cp:lastModifiedBy>Chris Vandersluis</cp:lastModifiedBy>
  <cp:revision>32</cp:revision>
  <dcterms:created xsi:type="dcterms:W3CDTF">2015-03-31T19:42:26Z</dcterms:created>
  <dcterms:modified xsi:type="dcterms:W3CDTF">2015-08-04T00:56:08Z</dcterms:modified>
</cp:coreProperties>
</file>